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58" r:id="rId5"/>
    <p:sldId id="259" r:id="rId6"/>
    <p:sldId id="260" r:id="rId7"/>
    <p:sldId id="261" r:id="rId8"/>
    <p:sldId id="262"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EA32"/>
    <a:srgbClr val="2A0A12"/>
    <a:srgbClr val="60E317"/>
    <a:srgbClr val="D00EC7"/>
    <a:srgbClr val="926F00"/>
    <a:srgbClr val="A4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atish%20Prasad\OneDrive\Documents\New%20folder\Data%20Analytics\Projects\Module%201\Netflix%20originals\Netflix%20Original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Originals.xlsx]Q1!PivotTable5</c:name>
    <c:fmtId val="13"/>
  </c:pivotSource>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solidFill>
                  <a:schemeClr val="bg1"/>
                </a:solidFill>
              </a:rPr>
              <a:t>Top 10 Genre as per IMDB Score</a:t>
            </a:r>
          </a:p>
        </c:rich>
      </c:tx>
      <c:layout>
        <c:manualLayout>
          <c:xMode val="edge"/>
          <c:yMode val="edge"/>
          <c:x val="0.12360411198600177"/>
          <c:y val="2.777777777777777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'Q1'!$B$4</c:f>
              <c:strCache>
                <c:ptCount val="1"/>
                <c:pt idx="0">
                  <c:v>Total</c:v>
                </c:pt>
              </c:strCache>
            </c:strRef>
          </c:tx>
          <c:spPr>
            <a:solidFill>
              <a:srgbClr val="FF0000"/>
            </a:solidFill>
            <a:ln>
              <a:noFill/>
            </a:ln>
            <a:effectLst/>
          </c:spPr>
          <c:invertIfNegative val="0"/>
          <c:cat>
            <c:strRef>
              <c:f>'Q1'!$A$5:$A$15</c:f>
              <c:strCache>
                <c:ptCount val="10"/>
                <c:pt idx="0">
                  <c:v>Concert Film</c:v>
                </c:pt>
                <c:pt idx="1">
                  <c:v>Anthology</c:v>
                </c:pt>
                <c:pt idx="2">
                  <c:v>Making-of</c:v>
                </c:pt>
                <c:pt idx="3">
                  <c:v>Action-adventure</c:v>
                </c:pt>
                <c:pt idx="4">
                  <c:v>Historical drama</c:v>
                </c:pt>
                <c:pt idx="5">
                  <c:v>Coming-of-age comedy-drama</c:v>
                </c:pt>
                <c:pt idx="6">
                  <c:v>Drama-Comedy</c:v>
                </c:pt>
                <c:pt idx="7">
                  <c:v>One-man show</c:v>
                </c:pt>
                <c:pt idx="8">
                  <c:v>War drama</c:v>
                </c:pt>
                <c:pt idx="9">
                  <c:v>Mentalism special</c:v>
                </c:pt>
              </c:strCache>
            </c:strRef>
          </c:cat>
          <c:val>
            <c:numRef>
              <c:f>'Q1'!$B$5:$B$15</c:f>
              <c:numCache>
                <c:formatCode>0.00</c:formatCode>
                <c:ptCount val="10"/>
                <c:pt idx="0">
                  <c:v>7.6333333333333329</c:v>
                </c:pt>
                <c:pt idx="1">
                  <c:v>7.6</c:v>
                </c:pt>
                <c:pt idx="2">
                  <c:v>7.45</c:v>
                </c:pt>
                <c:pt idx="3">
                  <c:v>7.3</c:v>
                </c:pt>
                <c:pt idx="4">
                  <c:v>7.2</c:v>
                </c:pt>
                <c:pt idx="5">
                  <c:v>7.2</c:v>
                </c:pt>
                <c:pt idx="6">
                  <c:v>7.2</c:v>
                </c:pt>
                <c:pt idx="7">
                  <c:v>7.1333333333333329</c:v>
                </c:pt>
                <c:pt idx="8">
                  <c:v>7.1</c:v>
                </c:pt>
                <c:pt idx="9">
                  <c:v>7.1</c:v>
                </c:pt>
              </c:numCache>
            </c:numRef>
          </c:val>
          <c:extLst>
            <c:ext xmlns:c16="http://schemas.microsoft.com/office/drawing/2014/chart" uri="{C3380CC4-5D6E-409C-BE32-E72D297353CC}">
              <c16:uniqueId val="{00000000-4DAC-4DD3-888A-ECF867923E2A}"/>
            </c:ext>
          </c:extLst>
        </c:ser>
        <c:dLbls>
          <c:showLegendKey val="0"/>
          <c:showVal val="0"/>
          <c:showCatName val="0"/>
          <c:showSerName val="0"/>
          <c:showPercent val="0"/>
          <c:showBubbleSize val="0"/>
        </c:dLbls>
        <c:gapWidth val="219"/>
        <c:overlap val="-27"/>
        <c:axId val="815235528"/>
        <c:axId val="815235888"/>
      </c:barChart>
      <c:catAx>
        <c:axId val="815235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bg1"/>
                </a:solidFill>
                <a:latin typeface="+mn-lt"/>
                <a:ea typeface="+mn-ea"/>
                <a:cs typeface="+mn-cs"/>
              </a:defRPr>
            </a:pPr>
            <a:endParaRPr lang="en-US"/>
          </a:p>
        </c:txPr>
        <c:crossAx val="815235888"/>
        <c:crosses val="autoZero"/>
        <c:auto val="1"/>
        <c:lblAlgn val="ctr"/>
        <c:lblOffset val="100"/>
        <c:noMultiLvlLbl val="0"/>
      </c:catAx>
      <c:valAx>
        <c:axId val="8152358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52355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Originals.xlsx]Q8!PivotTable10</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03054449032886"/>
          <c:y val="3.9942013062320696E-2"/>
          <c:w val="0.75107552379972475"/>
          <c:h val="0.48824696331563205"/>
        </c:manualLayout>
      </c:layout>
      <c:barChart>
        <c:barDir val="col"/>
        <c:grouping val="clustered"/>
        <c:varyColors val="0"/>
        <c:ser>
          <c:idx val="0"/>
          <c:order val="0"/>
          <c:tx>
            <c:strRef>
              <c:f>'Q8'!$B$4</c:f>
              <c:strCache>
                <c:ptCount val="1"/>
                <c:pt idx="0">
                  <c:v>Total</c:v>
                </c:pt>
              </c:strCache>
            </c:strRef>
          </c:tx>
          <c:spPr>
            <a:solidFill>
              <a:schemeClr val="bg1"/>
            </a:solidFill>
            <a:ln>
              <a:noFill/>
            </a:ln>
            <a:effectLst/>
          </c:spPr>
          <c:invertIfNegative val="0"/>
          <c:cat>
            <c:strRef>
              <c:f>'Q8'!$A$5:$A$90</c:f>
              <c:strCache>
                <c:ptCount val="85"/>
                <c:pt idx="0">
                  <c:v>Documentary</c:v>
                </c:pt>
                <c:pt idx="1">
                  <c:v>Drama</c:v>
                </c:pt>
                <c:pt idx="2">
                  <c:v>Comedy</c:v>
                </c:pt>
                <c:pt idx="3">
                  <c:v>Romantic comedy</c:v>
                </c:pt>
                <c:pt idx="4">
                  <c:v>Thriller</c:v>
                </c:pt>
                <c:pt idx="5">
                  <c:v>Animation</c:v>
                </c:pt>
                <c:pt idx="6">
                  <c:v>Comedy-drama</c:v>
                </c:pt>
                <c:pt idx="7">
                  <c:v>Science fiction</c:v>
                </c:pt>
                <c:pt idx="8">
                  <c:v>Crime drama</c:v>
                </c:pt>
                <c:pt idx="9">
                  <c:v>Horror</c:v>
                </c:pt>
                <c:pt idx="10">
                  <c:v>Biopic</c:v>
                </c:pt>
                <c:pt idx="11">
                  <c:v>Action</c:v>
                </c:pt>
                <c:pt idx="12">
                  <c:v>Romance</c:v>
                </c:pt>
                <c:pt idx="13">
                  <c:v>Concert Film</c:v>
                </c:pt>
                <c:pt idx="14">
                  <c:v>Aftershow</c:v>
                </c:pt>
                <c:pt idx="15">
                  <c:v>Romantic drama</c:v>
                </c:pt>
                <c:pt idx="16">
                  <c:v>Action comedy</c:v>
                </c:pt>
                <c:pt idx="17">
                  <c:v>Variety show</c:v>
                </c:pt>
                <c:pt idx="18">
                  <c:v>Family</c:v>
                </c:pt>
                <c:pt idx="19">
                  <c:v>Psychological thriller</c:v>
                </c:pt>
                <c:pt idx="20">
                  <c:v>Musical</c:v>
                </c:pt>
                <c:pt idx="21">
                  <c:v>Anime</c:v>
                </c:pt>
                <c:pt idx="22">
                  <c:v>Horror thriller</c:v>
                </c:pt>
                <c:pt idx="23">
                  <c:v>Action-thriller</c:v>
                </c:pt>
                <c:pt idx="24">
                  <c:v>Western</c:v>
                </c:pt>
                <c:pt idx="25">
                  <c:v>Adventure</c:v>
                </c:pt>
                <c:pt idx="26">
                  <c:v>Sports-drama</c:v>
                </c:pt>
                <c:pt idx="27">
                  <c:v>Superhero</c:v>
                </c:pt>
                <c:pt idx="28">
                  <c:v>One-man show</c:v>
                </c:pt>
                <c:pt idx="29">
                  <c:v>Dark comedy</c:v>
                </c:pt>
                <c:pt idx="30">
                  <c:v>War</c:v>
                </c:pt>
                <c:pt idx="31">
                  <c:v>Satire</c:v>
                </c:pt>
                <c:pt idx="32">
                  <c:v>Family film</c:v>
                </c:pt>
                <c:pt idx="33">
                  <c:v>Spy thriller</c:v>
                </c:pt>
                <c:pt idx="34">
                  <c:v>Musical comedy</c:v>
                </c:pt>
                <c:pt idx="35">
                  <c:v>Mystery</c:v>
                </c:pt>
                <c:pt idx="36">
                  <c:v>Horror-thriller</c:v>
                </c:pt>
                <c:pt idx="37">
                  <c:v>Black comedy</c:v>
                </c:pt>
                <c:pt idx="38">
                  <c:v>War drama</c:v>
                </c:pt>
                <c:pt idx="39">
                  <c:v>Mockumentary</c:v>
                </c:pt>
                <c:pt idx="40">
                  <c:v>Making-of</c:v>
                </c:pt>
                <c:pt idx="41">
                  <c:v>Heist film</c:v>
                </c:pt>
                <c:pt idx="42">
                  <c:v>Christmas musical</c:v>
                </c:pt>
                <c:pt idx="43">
                  <c:v>Historical-epic</c:v>
                </c:pt>
                <c:pt idx="44">
                  <c:v>Comedy horror</c:v>
                </c:pt>
                <c:pt idx="45">
                  <c:v>Sports film</c:v>
                </c:pt>
                <c:pt idx="46">
                  <c:v>Comedy mystery</c:v>
                </c:pt>
                <c:pt idx="47">
                  <c:v>Teen comedy-drama</c:v>
                </c:pt>
                <c:pt idx="48">
                  <c:v>Action-adventure</c:v>
                </c:pt>
                <c:pt idx="49">
                  <c:v>Romantic teenage drama</c:v>
                </c:pt>
                <c:pt idx="50">
                  <c:v>Coming-of-age comedy-drama</c:v>
                </c:pt>
                <c:pt idx="51">
                  <c:v>Science fiction adventure</c:v>
                </c:pt>
                <c:pt idx="52">
                  <c:v>Mentalism special</c:v>
                </c:pt>
                <c:pt idx="53">
                  <c:v>Heist</c:v>
                </c:pt>
                <c:pt idx="54">
                  <c:v>Anthology</c:v>
                </c:pt>
                <c:pt idx="55">
                  <c:v>Supernatural drama</c:v>
                </c:pt>
                <c:pt idx="56">
                  <c:v>Biographical</c:v>
                </c:pt>
                <c:pt idx="57">
                  <c:v>Urban fantasy</c:v>
                </c:pt>
                <c:pt idx="58">
                  <c:v>Crime thriller</c:v>
                </c:pt>
                <c:pt idx="59">
                  <c:v>Action thriller</c:v>
                </c:pt>
                <c:pt idx="60">
                  <c:v>Dance comedy</c:v>
                </c:pt>
                <c:pt idx="61">
                  <c:v>Romantic thriller</c:v>
                </c:pt>
                <c:pt idx="62">
                  <c:v>Christian musical</c:v>
                </c:pt>
                <c:pt idx="63">
                  <c:v>Animated musical comedy</c:v>
                </c:pt>
                <c:pt idx="64">
                  <c:v>Political thriller</c:v>
                </c:pt>
                <c:pt idx="65">
                  <c:v>Science fiction thriller</c:v>
                </c:pt>
                <c:pt idx="66">
                  <c:v>Psychological horror</c:v>
                </c:pt>
                <c:pt idx="67">
                  <c:v>Fantasy</c:v>
                </c:pt>
                <c:pt idx="68">
                  <c:v>Christmas</c:v>
                </c:pt>
                <c:pt idx="69">
                  <c:v>Stop Motion</c:v>
                </c:pt>
                <c:pt idx="70">
                  <c:v>Psychological thriller drama</c:v>
                </c:pt>
                <c:pt idx="71">
                  <c:v>Superhero-Comedy</c:v>
                </c:pt>
                <c:pt idx="72">
                  <c:v>Adventure-romance</c:v>
                </c:pt>
                <c:pt idx="73">
                  <c:v>Teen comedy horror</c:v>
                </c:pt>
                <c:pt idx="74">
                  <c:v>Romance drama</c:v>
                </c:pt>
                <c:pt idx="75">
                  <c:v>Hidden-camera prank comedy</c:v>
                </c:pt>
                <c:pt idx="76">
                  <c:v>Drama-Comedy</c:v>
                </c:pt>
                <c:pt idx="77">
                  <c:v>Historical drama</c:v>
                </c:pt>
                <c:pt idx="78">
                  <c:v>Romantic comedy-drama</c:v>
                </c:pt>
                <c:pt idx="79">
                  <c:v>War-Comedy</c:v>
                </c:pt>
                <c:pt idx="80">
                  <c:v>Christmas comedy</c:v>
                </c:pt>
                <c:pt idx="81">
                  <c:v>Romantic teen drama</c:v>
                </c:pt>
                <c:pt idx="82">
                  <c:v>Zombie</c:v>
                </c:pt>
                <c:pt idx="83">
                  <c:v>Horror anthology</c:v>
                </c:pt>
                <c:pt idx="84">
                  <c:v>Horror comedy</c:v>
                </c:pt>
              </c:strCache>
            </c:strRef>
          </c:cat>
          <c:val>
            <c:numRef>
              <c:f>'Q8'!$B$5:$B$90</c:f>
              <c:numCache>
                <c:formatCode>General</c:formatCode>
                <c:ptCount val="85"/>
                <c:pt idx="0">
                  <c:v>159</c:v>
                </c:pt>
                <c:pt idx="1">
                  <c:v>79</c:v>
                </c:pt>
                <c:pt idx="2">
                  <c:v>53</c:v>
                </c:pt>
                <c:pt idx="3">
                  <c:v>40</c:v>
                </c:pt>
                <c:pt idx="4">
                  <c:v>33</c:v>
                </c:pt>
                <c:pt idx="5">
                  <c:v>16</c:v>
                </c:pt>
                <c:pt idx="6">
                  <c:v>14</c:v>
                </c:pt>
                <c:pt idx="7">
                  <c:v>13</c:v>
                </c:pt>
                <c:pt idx="8">
                  <c:v>11</c:v>
                </c:pt>
                <c:pt idx="9">
                  <c:v>10</c:v>
                </c:pt>
                <c:pt idx="10">
                  <c:v>9</c:v>
                </c:pt>
                <c:pt idx="11">
                  <c:v>9</c:v>
                </c:pt>
                <c:pt idx="12">
                  <c:v>6</c:v>
                </c:pt>
                <c:pt idx="13">
                  <c:v>6</c:v>
                </c:pt>
                <c:pt idx="14">
                  <c:v>6</c:v>
                </c:pt>
                <c:pt idx="15">
                  <c:v>5</c:v>
                </c:pt>
                <c:pt idx="16">
                  <c:v>5</c:v>
                </c:pt>
                <c:pt idx="17">
                  <c:v>5</c:v>
                </c:pt>
                <c:pt idx="18">
                  <c:v>4</c:v>
                </c:pt>
                <c:pt idx="19">
                  <c:v>4</c:v>
                </c:pt>
                <c:pt idx="20">
                  <c:v>4</c:v>
                </c:pt>
                <c:pt idx="21">
                  <c:v>4</c:v>
                </c:pt>
                <c:pt idx="22">
                  <c:v>3</c:v>
                </c:pt>
                <c:pt idx="23">
                  <c:v>3</c:v>
                </c:pt>
                <c:pt idx="24">
                  <c:v>3</c:v>
                </c:pt>
                <c:pt idx="25">
                  <c:v>3</c:v>
                </c:pt>
                <c:pt idx="26">
                  <c:v>3</c:v>
                </c:pt>
                <c:pt idx="27">
                  <c:v>3</c:v>
                </c:pt>
                <c:pt idx="28">
                  <c:v>3</c:v>
                </c:pt>
                <c:pt idx="29">
                  <c:v>2</c:v>
                </c:pt>
                <c:pt idx="30">
                  <c:v>2</c:v>
                </c:pt>
                <c:pt idx="31">
                  <c:v>2</c:v>
                </c:pt>
                <c:pt idx="32">
                  <c:v>2</c:v>
                </c:pt>
                <c:pt idx="33">
                  <c:v>2</c:v>
                </c:pt>
                <c:pt idx="34">
                  <c:v>2</c:v>
                </c:pt>
                <c:pt idx="35">
                  <c:v>2</c:v>
                </c:pt>
                <c:pt idx="36">
                  <c:v>2</c:v>
                </c:pt>
                <c:pt idx="37">
                  <c:v>2</c:v>
                </c:pt>
                <c:pt idx="38">
                  <c:v>2</c:v>
                </c:pt>
                <c:pt idx="39">
                  <c:v>2</c:v>
                </c:pt>
                <c:pt idx="40">
                  <c:v>2</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numCache>
            </c:numRef>
          </c:val>
          <c:extLst>
            <c:ext xmlns:c16="http://schemas.microsoft.com/office/drawing/2014/chart" uri="{C3380CC4-5D6E-409C-BE32-E72D297353CC}">
              <c16:uniqueId val="{00000000-8FAE-498E-87E7-46BEDFAB56AB}"/>
            </c:ext>
          </c:extLst>
        </c:ser>
        <c:dLbls>
          <c:showLegendKey val="0"/>
          <c:showVal val="0"/>
          <c:showCatName val="0"/>
          <c:showSerName val="0"/>
          <c:showPercent val="0"/>
          <c:showBubbleSize val="0"/>
        </c:dLbls>
        <c:gapWidth val="219"/>
        <c:overlap val="-27"/>
        <c:axId val="68727704"/>
        <c:axId val="68726624"/>
      </c:barChart>
      <c:catAx>
        <c:axId val="68727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8726624"/>
        <c:crosses val="autoZero"/>
        <c:auto val="1"/>
        <c:lblAlgn val="ctr"/>
        <c:lblOffset val="100"/>
        <c:noMultiLvlLbl val="0"/>
      </c:catAx>
      <c:valAx>
        <c:axId val="687266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87277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Originals.xlsx]Q2!PivotTable4</c:name>
    <c:fmtId val="18"/>
  </c:pivotSource>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solidFill>
                  <a:schemeClr val="bg1"/>
                </a:solidFill>
              </a:rPr>
              <a:t>Average Runtime of Genre in Minutes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'Q2'!$B$4</c:f>
              <c:strCache>
                <c:ptCount val="1"/>
                <c:pt idx="0">
                  <c:v>Total</c:v>
                </c:pt>
              </c:strCache>
            </c:strRef>
          </c:tx>
          <c:spPr>
            <a:solidFill>
              <a:srgbClr val="FF0000"/>
            </a:solidFill>
            <a:ln>
              <a:noFill/>
            </a:ln>
            <a:effectLst/>
          </c:spPr>
          <c:invertIfNegative val="0"/>
          <c:cat>
            <c:strRef>
              <c:f>'Q2'!$A$5:$A$14</c:f>
              <c:strCache>
                <c:ptCount val="9"/>
                <c:pt idx="0">
                  <c:v>Anthology</c:v>
                </c:pt>
                <c:pt idx="1">
                  <c:v>Heist film</c:v>
                </c:pt>
                <c:pt idx="2">
                  <c:v>Zombie</c:v>
                </c:pt>
                <c:pt idx="3">
                  <c:v>War drama</c:v>
                </c:pt>
                <c:pt idx="4">
                  <c:v>Horror anthology</c:v>
                </c:pt>
                <c:pt idx="5">
                  <c:v>Psychological thriller drama</c:v>
                </c:pt>
                <c:pt idx="6">
                  <c:v>Historical drama</c:v>
                </c:pt>
                <c:pt idx="7">
                  <c:v>Romantic thriller</c:v>
                </c:pt>
                <c:pt idx="8">
                  <c:v>Spy thriller</c:v>
                </c:pt>
              </c:strCache>
            </c:strRef>
          </c:cat>
          <c:val>
            <c:numRef>
              <c:f>'Q2'!$B$5:$B$14</c:f>
              <c:numCache>
                <c:formatCode>0.0</c:formatCode>
                <c:ptCount val="9"/>
                <c:pt idx="0">
                  <c:v>149</c:v>
                </c:pt>
                <c:pt idx="1">
                  <c:v>149</c:v>
                </c:pt>
                <c:pt idx="2">
                  <c:v>148</c:v>
                </c:pt>
                <c:pt idx="3">
                  <c:v>145.5</c:v>
                </c:pt>
                <c:pt idx="4">
                  <c:v>144</c:v>
                </c:pt>
                <c:pt idx="5">
                  <c:v>142</c:v>
                </c:pt>
                <c:pt idx="6">
                  <c:v>140</c:v>
                </c:pt>
                <c:pt idx="7">
                  <c:v>123</c:v>
                </c:pt>
                <c:pt idx="8">
                  <c:v>122</c:v>
                </c:pt>
              </c:numCache>
            </c:numRef>
          </c:val>
          <c:extLst>
            <c:ext xmlns:c16="http://schemas.microsoft.com/office/drawing/2014/chart" uri="{C3380CC4-5D6E-409C-BE32-E72D297353CC}">
              <c16:uniqueId val="{00000000-2184-431D-8670-36395037F311}"/>
            </c:ext>
          </c:extLst>
        </c:ser>
        <c:dLbls>
          <c:showLegendKey val="0"/>
          <c:showVal val="0"/>
          <c:showCatName val="0"/>
          <c:showSerName val="0"/>
          <c:showPercent val="0"/>
          <c:showBubbleSize val="0"/>
        </c:dLbls>
        <c:gapWidth val="219"/>
        <c:overlap val="-27"/>
        <c:axId val="822739928"/>
        <c:axId val="822740648"/>
      </c:barChart>
      <c:catAx>
        <c:axId val="822739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bg1"/>
                </a:solidFill>
                <a:latin typeface="+mn-lt"/>
                <a:ea typeface="+mn-ea"/>
                <a:cs typeface="+mn-cs"/>
              </a:defRPr>
            </a:pPr>
            <a:endParaRPr lang="en-US"/>
          </a:p>
        </c:txPr>
        <c:crossAx val="822740648"/>
        <c:crosses val="autoZero"/>
        <c:auto val="0"/>
        <c:lblAlgn val="ctr"/>
        <c:lblOffset val="100"/>
        <c:noMultiLvlLbl val="0"/>
      </c:catAx>
      <c:valAx>
        <c:axId val="82274064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2273992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[Netflix Originals.xlsx]Q3!PivotTable6</c:name>
    <c:fmtId val="29"/>
  </c:pivotSource>
  <c:chart>
    <c:autoTitleDeleted val="1"/>
    <c:pivotFmts>
      <c:pivotFmt>
        <c:idx val="0"/>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4"/>
          </a:soli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'Q3'!$B$4</c:f>
              <c:strCache>
                <c:ptCount val="1"/>
                <c:pt idx="0">
                  <c:v>Total</c:v>
                </c:pt>
              </c:strCache>
            </c:strRef>
          </c:tx>
          <c:spPr>
            <a:solidFill>
              <a:schemeClr val="accent4"/>
            </a:solidFill>
            <a:ln>
              <a:noFill/>
            </a:ln>
            <a:effectLst/>
          </c:spPr>
          <c:cat>
            <c:strRef>
              <c:f>'Q3'!$A$5:$A$129</c:f>
              <c:strCache>
                <c:ptCount val="124"/>
                <c:pt idx="0">
                  <c:v>97</c:v>
                </c:pt>
                <c:pt idx="1">
                  <c:v>94</c:v>
                </c:pt>
                <c:pt idx="2">
                  <c:v>98</c:v>
                </c:pt>
                <c:pt idx="3">
                  <c:v>95</c:v>
                </c:pt>
                <c:pt idx="4">
                  <c:v>100</c:v>
                </c:pt>
                <c:pt idx="5">
                  <c:v>92</c:v>
                </c:pt>
                <c:pt idx="6">
                  <c:v>89</c:v>
                </c:pt>
                <c:pt idx="7">
                  <c:v>90</c:v>
                </c:pt>
                <c:pt idx="8">
                  <c:v>101</c:v>
                </c:pt>
                <c:pt idx="9">
                  <c:v>102</c:v>
                </c:pt>
                <c:pt idx="10">
                  <c:v>99</c:v>
                </c:pt>
                <c:pt idx="11">
                  <c:v>104</c:v>
                </c:pt>
                <c:pt idx="12">
                  <c:v>96</c:v>
                </c:pt>
                <c:pt idx="13">
                  <c:v>106</c:v>
                </c:pt>
                <c:pt idx="14">
                  <c:v>105</c:v>
                </c:pt>
                <c:pt idx="15">
                  <c:v>83</c:v>
                </c:pt>
                <c:pt idx="16">
                  <c:v>112</c:v>
                </c:pt>
                <c:pt idx="17">
                  <c:v>108</c:v>
                </c:pt>
                <c:pt idx="18">
                  <c:v>85</c:v>
                </c:pt>
                <c:pt idx="19">
                  <c:v>86</c:v>
                </c:pt>
                <c:pt idx="20">
                  <c:v>103</c:v>
                </c:pt>
                <c:pt idx="21">
                  <c:v>114</c:v>
                </c:pt>
                <c:pt idx="22">
                  <c:v>107</c:v>
                </c:pt>
                <c:pt idx="23">
                  <c:v>91</c:v>
                </c:pt>
                <c:pt idx="24">
                  <c:v>121</c:v>
                </c:pt>
                <c:pt idx="25">
                  <c:v>87</c:v>
                </c:pt>
                <c:pt idx="26">
                  <c:v>118</c:v>
                </c:pt>
                <c:pt idx="27">
                  <c:v>80</c:v>
                </c:pt>
                <c:pt idx="28">
                  <c:v>93</c:v>
                </c:pt>
                <c:pt idx="29">
                  <c:v>120</c:v>
                </c:pt>
                <c:pt idx="30">
                  <c:v>124</c:v>
                </c:pt>
                <c:pt idx="31">
                  <c:v>111</c:v>
                </c:pt>
                <c:pt idx="32">
                  <c:v>117</c:v>
                </c:pt>
                <c:pt idx="33">
                  <c:v>125</c:v>
                </c:pt>
                <c:pt idx="34">
                  <c:v>116</c:v>
                </c:pt>
                <c:pt idx="35">
                  <c:v>79</c:v>
                </c:pt>
                <c:pt idx="36">
                  <c:v>40</c:v>
                </c:pt>
                <c:pt idx="37">
                  <c:v>58</c:v>
                </c:pt>
                <c:pt idx="38">
                  <c:v>88</c:v>
                </c:pt>
                <c:pt idx="39">
                  <c:v>82</c:v>
                </c:pt>
                <c:pt idx="40">
                  <c:v>113</c:v>
                </c:pt>
                <c:pt idx="41">
                  <c:v>119</c:v>
                </c:pt>
                <c:pt idx="42">
                  <c:v>81</c:v>
                </c:pt>
                <c:pt idx="43">
                  <c:v>64</c:v>
                </c:pt>
                <c:pt idx="44">
                  <c:v>132</c:v>
                </c:pt>
                <c:pt idx="45">
                  <c:v>70</c:v>
                </c:pt>
                <c:pt idx="46">
                  <c:v>39</c:v>
                </c:pt>
                <c:pt idx="47">
                  <c:v>136</c:v>
                </c:pt>
                <c:pt idx="48">
                  <c:v>78</c:v>
                </c:pt>
                <c:pt idx="49">
                  <c:v>123</c:v>
                </c:pt>
                <c:pt idx="50">
                  <c:v>131</c:v>
                </c:pt>
                <c:pt idx="51">
                  <c:v>84</c:v>
                </c:pt>
                <c:pt idx="52">
                  <c:v>115</c:v>
                </c:pt>
                <c:pt idx="53">
                  <c:v>30</c:v>
                </c:pt>
                <c:pt idx="54">
                  <c:v>126</c:v>
                </c:pt>
                <c:pt idx="55">
                  <c:v>73</c:v>
                </c:pt>
                <c:pt idx="56">
                  <c:v>72</c:v>
                </c:pt>
                <c:pt idx="57">
                  <c:v>144</c:v>
                </c:pt>
                <c:pt idx="58">
                  <c:v>149</c:v>
                </c:pt>
                <c:pt idx="59">
                  <c:v>109</c:v>
                </c:pt>
                <c:pt idx="60">
                  <c:v>28</c:v>
                </c:pt>
                <c:pt idx="61">
                  <c:v>23</c:v>
                </c:pt>
                <c:pt idx="62">
                  <c:v>60</c:v>
                </c:pt>
                <c:pt idx="63">
                  <c:v>130</c:v>
                </c:pt>
                <c:pt idx="64">
                  <c:v>17</c:v>
                </c:pt>
                <c:pt idx="65">
                  <c:v>21</c:v>
                </c:pt>
                <c:pt idx="66">
                  <c:v>32</c:v>
                </c:pt>
                <c:pt idx="67">
                  <c:v>151</c:v>
                </c:pt>
                <c:pt idx="68">
                  <c:v>142</c:v>
                </c:pt>
                <c:pt idx="69">
                  <c:v>37</c:v>
                </c:pt>
                <c:pt idx="70">
                  <c:v>129</c:v>
                </c:pt>
                <c:pt idx="71">
                  <c:v>41</c:v>
                </c:pt>
                <c:pt idx="72">
                  <c:v>76</c:v>
                </c:pt>
                <c:pt idx="73">
                  <c:v>122</c:v>
                </c:pt>
                <c:pt idx="74">
                  <c:v>134</c:v>
                </c:pt>
                <c:pt idx="75">
                  <c:v>47</c:v>
                </c:pt>
                <c:pt idx="76">
                  <c:v>139</c:v>
                </c:pt>
                <c:pt idx="77">
                  <c:v>49</c:v>
                </c:pt>
                <c:pt idx="78">
                  <c:v>31</c:v>
                </c:pt>
                <c:pt idx="79">
                  <c:v>110</c:v>
                </c:pt>
                <c:pt idx="80">
                  <c:v>19</c:v>
                </c:pt>
                <c:pt idx="81">
                  <c:v>74</c:v>
                </c:pt>
                <c:pt idx="82">
                  <c:v>15</c:v>
                </c:pt>
                <c:pt idx="83">
                  <c:v>140</c:v>
                </c:pt>
                <c:pt idx="84">
                  <c:v>48</c:v>
                </c:pt>
                <c:pt idx="85">
                  <c:v>155</c:v>
                </c:pt>
                <c:pt idx="86">
                  <c:v>53</c:v>
                </c:pt>
                <c:pt idx="87">
                  <c:v>24</c:v>
                </c:pt>
                <c:pt idx="88">
                  <c:v>54</c:v>
                </c:pt>
                <c:pt idx="89">
                  <c:v>148</c:v>
                </c:pt>
                <c:pt idx="90">
                  <c:v>55</c:v>
                </c:pt>
                <c:pt idx="91">
                  <c:v>71</c:v>
                </c:pt>
                <c:pt idx="92">
                  <c:v>56</c:v>
                </c:pt>
                <c:pt idx="93">
                  <c:v>36</c:v>
                </c:pt>
                <c:pt idx="94">
                  <c:v>7</c:v>
                </c:pt>
                <c:pt idx="95">
                  <c:v>138</c:v>
                </c:pt>
                <c:pt idx="96">
                  <c:v>57</c:v>
                </c:pt>
                <c:pt idx="97">
                  <c:v>26</c:v>
                </c:pt>
                <c:pt idx="98">
                  <c:v>9</c:v>
                </c:pt>
                <c:pt idx="99">
                  <c:v>51</c:v>
                </c:pt>
                <c:pt idx="100">
                  <c:v>4</c:v>
                </c:pt>
                <c:pt idx="101">
                  <c:v>52</c:v>
                </c:pt>
                <c:pt idx="102">
                  <c:v>42</c:v>
                </c:pt>
                <c:pt idx="103">
                  <c:v>34</c:v>
                </c:pt>
                <c:pt idx="104">
                  <c:v>44</c:v>
                </c:pt>
                <c:pt idx="105">
                  <c:v>133</c:v>
                </c:pt>
                <c:pt idx="106">
                  <c:v>10</c:v>
                </c:pt>
                <c:pt idx="107">
                  <c:v>135</c:v>
                </c:pt>
                <c:pt idx="108">
                  <c:v>11</c:v>
                </c:pt>
                <c:pt idx="109">
                  <c:v>137</c:v>
                </c:pt>
                <c:pt idx="110">
                  <c:v>63</c:v>
                </c:pt>
                <c:pt idx="111">
                  <c:v>75</c:v>
                </c:pt>
                <c:pt idx="112">
                  <c:v>12</c:v>
                </c:pt>
                <c:pt idx="113">
                  <c:v>25</c:v>
                </c:pt>
                <c:pt idx="114">
                  <c:v>45</c:v>
                </c:pt>
                <c:pt idx="115">
                  <c:v>147</c:v>
                </c:pt>
                <c:pt idx="116">
                  <c:v>13</c:v>
                </c:pt>
                <c:pt idx="117">
                  <c:v>27</c:v>
                </c:pt>
                <c:pt idx="118">
                  <c:v>14</c:v>
                </c:pt>
                <c:pt idx="119">
                  <c:v>153</c:v>
                </c:pt>
                <c:pt idx="120">
                  <c:v>46</c:v>
                </c:pt>
                <c:pt idx="121">
                  <c:v>209</c:v>
                </c:pt>
                <c:pt idx="122">
                  <c:v>128</c:v>
                </c:pt>
                <c:pt idx="123">
                  <c:v>16</c:v>
                </c:pt>
              </c:strCache>
            </c:strRef>
          </c:cat>
          <c:val>
            <c:numRef>
              <c:f>'Q3'!$B$5:$B$129</c:f>
              <c:numCache>
                <c:formatCode>General</c:formatCode>
                <c:ptCount val="124"/>
                <c:pt idx="0">
                  <c:v>24</c:v>
                </c:pt>
                <c:pt idx="1">
                  <c:v>19</c:v>
                </c:pt>
                <c:pt idx="2">
                  <c:v>19</c:v>
                </c:pt>
                <c:pt idx="3">
                  <c:v>18</c:v>
                </c:pt>
                <c:pt idx="4">
                  <c:v>17</c:v>
                </c:pt>
                <c:pt idx="5">
                  <c:v>17</c:v>
                </c:pt>
                <c:pt idx="6">
                  <c:v>16</c:v>
                </c:pt>
                <c:pt idx="7">
                  <c:v>16</c:v>
                </c:pt>
                <c:pt idx="8">
                  <c:v>15</c:v>
                </c:pt>
                <c:pt idx="9">
                  <c:v>14</c:v>
                </c:pt>
                <c:pt idx="10">
                  <c:v>13</c:v>
                </c:pt>
                <c:pt idx="11">
                  <c:v>13</c:v>
                </c:pt>
                <c:pt idx="12">
                  <c:v>13</c:v>
                </c:pt>
                <c:pt idx="13">
                  <c:v>12</c:v>
                </c:pt>
                <c:pt idx="14">
                  <c:v>12</c:v>
                </c:pt>
                <c:pt idx="15">
                  <c:v>12</c:v>
                </c:pt>
                <c:pt idx="16">
                  <c:v>12</c:v>
                </c:pt>
                <c:pt idx="17">
                  <c:v>11</c:v>
                </c:pt>
                <c:pt idx="18">
                  <c:v>11</c:v>
                </c:pt>
                <c:pt idx="19">
                  <c:v>11</c:v>
                </c:pt>
                <c:pt idx="20">
                  <c:v>10</c:v>
                </c:pt>
                <c:pt idx="21">
                  <c:v>10</c:v>
                </c:pt>
                <c:pt idx="22">
                  <c:v>10</c:v>
                </c:pt>
                <c:pt idx="23">
                  <c:v>8</c:v>
                </c:pt>
                <c:pt idx="24">
                  <c:v>8</c:v>
                </c:pt>
                <c:pt idx="25">
                  <c:v>8</c:v>
                </c:pt>
                <c:pt idx="26">
                  <c:v>7</c:v>
                </c:pt>
                <c:pt idx="27">
                  <c:v>7</c:v>
                </c:pt>
                <c:pt idx="28">
                  <c:v>7</c:v>
                </c:pt>
                <c:pt idx="29">
                  <c:v>6</c:v>
                </c:pt>
                <c:pt idx="30">
                  <c:v>6</c:v>
                </c:pt>
                <c:pt idx="31">
                  <c:v>6</c:v>
                </c:pt>
                <c:pt idx="32">
                  <c:v>6</c:v>
                </c:pt>
                <c:pt idx="33">
                  <c:v>6</c:v>
                </c:pt>
                <c:pt idx="34">
                  <c:v>5</c:v>
                </c:pt>
                <c:pt idx="35">
                  <c:v>5</c:v>
                </c:pt>
                <c:pt idx="36">
                  <c:v>5</c:v>
                </c:pt>
                <c:pt idx="37">
                  <c:v>4</c:v>
                </c:pt>
                <c:pt idx="38">
                  <c:v>4</c:v>
                </c:pt>
                <c:pt idx="39">
                  <c:v>4</c:v>
                </c:pt>
                <c:pt idx="40">
                  <c:v>4</c:v>
                </c:pt>
                <c:pt idx="41">
                  <c:v>4</c:v>
                </c:pt>
                <c:pt idx="42">
                  <c:v>4</c:v>
                </c:pt>
                <c:pt idx="43">
                  <c:v>4</c:v>
                </c:pt>
                <c:pt idx="44">
                  <c:v>4</c:v>
                </c:pt>
                <c:pt idx="45">
                  <c:v>4</c:v>
                </c:pt>
                <c:pt idx="46">
                  <c:v>4</c:v>
                </c:pt>
                <c:pt idx="47">
                  <c:v>4</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2</c:v>
                </c:pt>
                <c:pt idx="81">
                  <c:v>2</c:v>
                </c:pt>
                <c:pt idx="82">
                  <c:v>2</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numCache>
            </c:numRef>
          </c:val>
          <c:extLst>
            <c:ext xmlns:c16="http://schemas.microsoft.com/office/drawing/2014/chart" uri="{C3380CC4-5D6E-409C-BE32-E72D297353CC}">
              <c16:uniqueId val="{00000000-FCA3-4736-9C5A-BF2D4352E476}"/>
            </c:ext>
          </c:extLst>
        </c:ser>
        <c:dLbls>
          <c:showLegendKey val="0"/>
          <c:showVal val="0"/>
          <c:showCatName val="0"/>
          <c:showSerName val="0"/>
          <c:showPercent val="0"/>
          <c:showBubbleSize val="0"/>
        </c:dLbls>
        <c:axId val="819661160"/>
        <c:axId val="385639096"/>
      </c:areaChart>
      <c:catAx>
        <c:axId val="819661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85639096"/>
        <c:crosses val="autoZero"/>
        <c:auto val="1"/>
        <c:lblAlgn val="ctr"/>
        <c:lblOffset val="100"/>
        <c:noMultiLvlLbl val="0"/>
      </c:catAx>
      <c:valAx>
        <c:axId val="3856390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1966116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[Netflix Originals.xlsx]Q4!PivotTable3</c:name>
    <c:fmtId val="15"/>
  </c:pivotSource>
  <c:chart>
    <c:autoTitleDeleted val="1"/>
    <c:pivotFmts>
      <c:pivotFmt>
        <c:idx val="0"/>
        <c:spPr>
          <a:solidFill>
            <a:schemeClr val="accent4"/>
          </a:soli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'Q4'!$B$4</c:f>
              <c:strCache>
                <c:ptCount val="1"/>
                <c:pt idx="0">
                  <c:v>Total</c:v>
                </c:pt>
              </c:strCache>
            </c:strRef>
          </c:tx>
          <c:spPr>
            <a:ln w="28575" cap="rnd">
              <a:solidFill>
                <a:schemeClr val="accent4"/>
              </a:solidFill>
              <a:round/>
            </a:ln>
            <a:effectLst/>
          </c:spPr>
          <c:marker>
            <c:symbol val="none"/>
          </c:marker>
          <c:cat>
            <c:strRef>
              <c:f>'Q4'!$A$5:$A$29</c:f>
              <c:strCache>
                <c:ptCount val="24"/>
                <c:pt idx="0">
                  <c:v>Bengali</c:v>
                </c:pt>
                <c:pt idx="1">
                  <c:v>Dutch</c:v>
                </c:pt>
                <c:pt idx="2">
                  <c:v>English</c:v>
                </c:pt>
                <c:pt idx="3">
                  <c:v>Filipino</c:v>
                </c:pt>
                <c:pt idx="4">
                  <c:v>French</c:v>
                </c:pt>
                <c:pt idx="5">
                  <c:v>Georgian</c:v>
                </c:pt>
                <c:pt idx="6">
                  <c:v>German</c:v>
                </c:pt>
                <c:pt idx="7">
                  <c:v>Hindi</c:v>
                </c:pt>
                <c:pt idx="8">
                  <c:v>Indonesian</c:v>
                </c:pt>
                <c:pt idx="9">
                  <c:v>Italian</c:v>
                </c:pt>
                <c:pt idx="10">
                  <c:v>Japanese</c:v>
                </c:pt>
                <c:pt idx="11">
                  <c:v>Khmer</c:v>
                </c:pt>
                <c:pt idx="12">
                  <c:v>Korean</c:v>
                </c:pt>
                <c:pt idx="13">
                  <c:v>Malay</c:v>
                </c:pt>
                <c:pt idx="14">
                  <c:v>Marathi</c:v>
                </c:pt>
                <c:pt idx="15">
                  <c:v>Norwegian</c:v>
                </c:pt>
                <c:pt idx="16">
                  <c:v>Polish</c:v>
                </c:pt>
                <c:pt idx="17">
                  <c:v>Portuguese</c:v>
                </c:pt>
                <c:pt idx="18">
                  <c:v>Spanish</c:v>
                </c:pt>
                <c:pt idx="19">
                  <c:v>Swedish</c:v>
                </c:pt>
                <c:pt idx="20">
                  <c:v>Tamil</c:v>
                </c:pt>
                <c:pt idx="21">
                  <c:v>Thai</c:v>
                </c:pt>
                <c:pt idx="22">
                  <c:v>Thia</c:v>
                </c:pt>
                <c:pt idx="23">
                  <c:v>Turkish</c:v>
                </c:pt>
              </c:strCache>
            </c:strRef>
          </c:cat>
          <c:val>
            <c:numRef>
              <c:f>'Q4'!$B$5:$B$29</c:f>
              <c:numCache>
                <c:formatCode>General</c:formatCode>
                <c:ptCount val="24"/>
                <c:pt idx="0">
                  <c:v>1</c:v>
                </c:pt>
                <c:pt idx="1">
                  <c:v>3</c:v>
                </c:pt>
                <c:pt idx="2">
                  <c:v>419</c:v>
                </c:pt>
                <c:pt idx="3">
                  <c:v>2</c:v>
                </c:pt>
                <c:pt idx="4">
                  <c:v>20</c:v>
                </c:pt>
                <c:pt idx="5">
                  <c:v>1</c:v>
                </c:pt>
                <c:pt idx="6">
                  <c:v>5</c:v>
                </c:pt>
                <c:pt idx="7">
                  <c:v>33</c:v>
                </c:pt>
                <c:pt idx="8">
                  <c:v>9</c:v>
                </c:pt>
                <c:pt idx="9">
                  <c:v>14</c:v>
                </c:pt>
                <c:pt idx="10">
                  <c:v>6</c:v>
                </c:pt>
                <c:pt idx="11">
                  <c:v>1</c:v>
                </c:pt>
                <c:pt idx="12">
                  <c:v>6</c:v>
                </c:pt>
                <c:pt idx="13">
                  <c:v>1</c:v>
                </c:pt>
                <c:pt idx="14">
                  <c:v>3</c:v>
                </c:pt>
                <c:pt idx="15">
                  <c:v>1</c:v>
                </c:pt>
                <c:pt idx="16">
                  <c:v>3</c:v>
                </c:pt>
                <c:pt idx="17">
                  <c:v>12</c:v>
                </c:pt>
                <c:pt idx="18">
                  <c:v>34</c:v>
                </c:pt>
                <c:pt idx="19">
                  <c:v>1</c:v>
                </c:pt>
                <c:pt idx="20">
                  <c:v>1</c:v>
                </c:pt>
                <c:pt idx="21">
                  <c:v>2</c:v>
                </c:pt>
                <c:pt idx="22">
                  <c:v>1</c:v>
                </c:pt>
                <c:pt idx="23">
                  <c:v>5</c:v>
                </c:pt>
              </c:numCache>
            </c:numRef>
          </c:val>
          <c:smooth val="0"/>
          <c:extLst>
            <c:ext xmlns:c16="http://schemas.microsoft.com/office/drawing/2014/chart" uri="{C3380CC4-5D6E-409C-BE32-E72D297353CC}">
              <c16:uniqueId val="{00000000-B254-45F7-BE6D-227016CAAA30}"/>
            </c:ext>
          </c:extLst>
        </c:ser>
        <c:dLbls>
          <c:showLegendKey val="0"/>
          <c:showVal val="0"/>
          <c:showCatName val="0"/>
          <c:showSerName val="0"/>
          <c:showPercent val="0"/>
          <c:showBubbleSize val="0"/>
        </c:dLbls>
        <c:smooth val="0"/>
        <c:axId val="897172160"/>
        <c:axId val="897171440"/>
      </c:lineChart>
      <c:catAx>
        <c:axId val="89717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97171440"/>
        <c:crosses val="autoZero"/>
        <c:auto val="1"/>
        <c:lblAlgn val="ctr"/>
        <c:lblOffset val="100"/>
        <c:noMultiLvlLbl val="0"/>
      </c:catAx>
      <c:valAx>
        <c:axId val="8971714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97172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[Netflix Originals.xlsx]Q5!PivotTable1</c:name>
    <c:fmtId val="12"/>
  </c:pivotSource>
  <c:chart>
    <c:autoTitleDeleted val="1"/>
    <c:pivotFmts>
      <c:pivotFmt>
        <c:idx val="0"/>
        <c:spPr>
          <a:solidFill>
            <a:schemeClr val="accent4"/>
          </a:solidFill>
          <a:ln>
            <a:noFill/>
          </a:ln>
          <a:effectLst>
            <a:outerShdw blurRad="57150" dist="19050" dir="5400000" algn="ctr" rotWithShape="0">
              <a:srgbClr val="000000">
                <a:alpha val="63000"/>
              </a:srgbClr>
            </a:outerShdw>
          </a:effectLst>
        </c:spPr>
        <c:marker>
          <c:symbol val="circle"/>
          <c:size val="6"/>
          <c:spPr>
            <a:solidFill>
              <a:schemeClr val="accent4"/>
            </a:solidFill>
            <a:ln w="9525">
              <a:solidFill>
                <a:schemeClr val="accent4"/>
              </a:solidFill>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c:spPr>
        <c:marker>
          <c:symbol val="circle"/>
          <c:size val="6"/>
          <c:spPr>
            <a:solidFill>
              <a:schemeClr val="accent4"/>
            </a:solidFill>
            <a:ln w="9525">
              <a:solidFill>
                <a:schemeClr val="accent4"/>
              </a:solidFill>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c:spPr>
        <c:marker>
          <c:symbol val="circle"/>
          <c:size val="6"/>
          <c:spPr>
            <a:solidFill>
              <a:schemeClr val="accent4"/>
            </a:solidFill>
            <a:ln w="9525">
              <a:solidFill>
                <a:schemeClr val="accent4"/>
              </a:solidFill>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'Q5'!$B$4</c:f>
              <c:strCache>
                <c:ptCount val="1"/>
                <c:pt idx="0">
                  <c:v>Total</c:v>
                </c:pt>
              </c:strCache>
            </c:strRef>
          </c:tx>
          <c:spPr>
            <a:ln w="28575" cap="rnd">
              <a:solidFill>
                <a:srgbClr val="FFFF00"/>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'Q5'!$A$5:$A$13</c:f>
              <c:strCache>
                <c:ptCount val="8"/>
                <c:pt idx="0">
                  <c:v>2020</c:v>
                </c:pt>
                <c:pt idx="1">
                  <c:v>2019</c:v>
                </c:pt>
                <c:pt idx="2">
                  <c:v>2018</c:v>
                </c:pt>
                <c:pt idx="3">
                  <c:v>2021</c:v>
                </c:pt>
                <c:pt idx="4">
                  <c:v>2017</c:v>
                </c:pt>
                <c:pt idx="5">
                  <c:v>2016</c:v>
                </c:pt>
                <c:pt idx="6">
                  <c:v>2015</c:v>
                </c:pt>
                <c:pt idx="7">
                  <c:v>2014</c:v>
                </c:pt>
              </c:strCache>
            </c:strRef>
          </c:cat>
          <c:val>
            <c:numRef>
              <c:f>'Q5'!$B$5:$B$13</c:f>
              <c:numCache>
                <c:formatCode>General</c:formatCode>
                <c:ptCount val="8"/>
                <c:pt idx="0">
                  <c:v>183</c:v>
                </c:pt>
                <c:pt idx="1">
                  <c:v>125</c:v>
                </c:pt>
                <c:pt idx="2">
                  <c:v>99</c:v>
                </c:pt>
                <c:pt idx="3">
                  <c:v>71</c:v>
                </c:pt>
                <c:pt idx="4">
                  <c:v>66</c:v>
                </c:pt>
                <c:pt idx="5">
                  <c:v>30</c:v>
                </c:pt>
                <c:pt idx="6">
                  <c:v>9</c:v>
                </c:pt>
                <c:pt idx="7">
                  <c:v>1</c:v>
                </c:pt>
              </c:numCache>
            </c:numRef>
          </c:val>
          <c:smooth val="0"/>
          <c:extLst>
            <c:ext xmlns:c16="http://schemas.microsoft.com/office/drawing/2014/chart" uri="{C3380CC4-5D6E-409C-BE32-E72D297353CC}">
              <c16:uniqueId val="{00000000-5C96-4C7F-91EB-F640631D7F30}"/>
            </c:ext>
          </c:extLst>
        </c:ser>
        <c:dLbls>
          <c:showLegendKey val="0"/>
          <c:showVal val="1"/>
          <c:showCatName val="0"/>
          <c:showSerName val="0"/>
          <c:showPercent val="0"/>
          <c:showBubbleSize val="0"/>
        </c:dLbls>
        <c:smooth val="0"/>
        <c:axId val="386160792"/>
        <c:axId val="386165832"/>
      </c:lineChart>
      <c:catAx>
        <c:axId val="386160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crossAx val="386165832"/>
        <c:crosses val="autoZero"/>
        <c:auto val="1"/>
        <c:lblAlgn val="ctr"/>
        <c:lblOffset val="100"/>
        <c:noMultiLvlLbl val="0"/>
      </c:catAx>
      <c:valAx>
        <c:axId val="386165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crossAx val="386160792"/>
        <c:crosses val="autoZero"/>
        <c:crossBetween val="between"/>
      </c:valAx>
      <c:spPr>
        <a:noFill/>
        <a:ln>
          <a:noFill/>
        </a:ln>
        <a:effectLst/>
      </c:spPr>
    </c:plotArea>
    <c:legend>
      <c:legendPos val="r"/>
      <c:layout>
        <c:manualLayout>
          <c:xMode val="edge"/>
          <c:yMode val="edge"/>
          <c:x val="0.84326229110129747"/>
          <c:y val="0.40170384951881016"/>
          <c:w val="0.1412281117757532"/>
          <c:h val="0.1456663750364537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solidFill>
            <a:srgbClr val="FFFF00"/>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Originals.xlsx]Q6!PivotTable7</c:name>
    <c:fmtId val="9"/>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'Q6'!$B$4</c:f>
              <c:strCache>
                <c:ptCount val="1"/>
                <c:pt idx="0">
                  <c:v>Total</c:v>
                </c:pt>
              </c:strCache>
            </c:strRef>
          </c:tx>
          <c:spPr>
            <a:ln w="28575" cap="rnd">
              <a:solidFill>
                <a:srgbClr val="FFFF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00"/>
                    </a:solidFill>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'Q6'!$A$5:$A$13</c:f>
              <c:strCache>
                <c:ptCount val="8"/>
                <c:pt idx="0">
                  <c:v>2015</c:v>
                </c:pt>
                <c:pt idx="1">
                  <c:v>2016</c:v>
                </c:pt>
                <c:pt idx="2">
                  <c:v>2017</c:v>
                </c:pt>
                <c:pt idx="3">
                  <c:v>2014</c:v>
                </c:pt>
                <c:pt idx="4">
                  <c:v>2018</c:v>
                </c:pt>
                <c:pt idx="5">
                  <c:v>2019</c:v>
                </c:pt>
                <c:pt idx="6">
                  <c:v>2020</c:v>
                </c:pt>
                <c:pt idx="7">
                  <c:v>2021</c:v>
                </c:pt>
              </c:strCache>
            </c:strRef>
          </c:cat>
          <c:val>
            <c:numRef>
              <c:f>'Q6'!$B$5:$B$13</c:f>
              <c:numCache>
                <c:formatCode>0.00</c:formatCode>
                <c:ptCount val="8"/>
                <c:pt idx="0">
                  <c:v>6.8777777777777773</c:v>
                </c:pt>
                <c:pt idx="1">
                  <c:v>6.5133333333333336</c:v>
                </c:pt>
                <c:pt idx="2">
                  <c:v>6.422727272727272</c:v>
                </c:pt>
                <c:pt idx="3">
                  <c:v>6.4</c:v>
                </c:pt>
                <c:pt idx="4">
                  <c:v>6.3606060606060613</c:v>
                </c:pt>
                <c:pt idx="5">
                  <c:v>6.2591999999999999</c:v>
                </c:pt>
                <c:pt idx="6">
                  <c:v>6.195081967213115</c:v>
                </c:pt>
                <c:pt idx="7">
                  <c:v>6.0464788732394368</c:v>
                </c:pt>
              </c:numCache>
            </c:numRef>
          </c:val>
          <c:smooth val="0"/>
          <c:extLst>
            <c:ext xmlns:c16="http://schemas.microsoft.com/office/drawing/2014/chart" uri="{C3380CC4-5D6E-409C-BE32-E72D297353CC}">
              <c16:uniqueId val="{00000000-534B-4959-9743-FC2B4852ECCA}"/>
            </c:ext>
          </c:extLst>
        </c:ser>
        <c:dLbls>
          <c:dLblPos val="t"/>
          <c:showLegendKey val="0"/>
          <c:showVal val="1"/>
          <c:showCatName val="0"/>
          <c:showSerName val="0"/>
          <c:showPercent val="0"/>
          <c:showBubbleSize val="0"/>
        </c:dLbls>
        <c:smooth val="0"/>
        <c:axId val="1018466624"/>
        <c:axId val="1018468064"/>
      </c:lineChart>
      <c:catAx>
        <c:axId val="101846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crossAx val="1018468064"/>
        <c:crosses val="autoZero"/>
        <c:auto val="1"/>
        <c:lblAlgn val="ctr"/>
        <c:lblOffset val="100"/>
        <c:noMultiLvlLbl val="0"/>
      </c:catAx>
      <c:valAx>
        <c:axId val="10184680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crossAx val="10184666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FFFF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Originals.xlsx]Q7!PivotTable8</c:name>
    <c:fmtId val="4"/>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74114275714405"/>
          <c:y val="7.3154834686445916E-2"/>
          <c:w val="0.72737424571120024"/>
          <c:h val="0.73642790637434796"/>
        </c:manualLayout>
      </c:layout>
      <c:barChart>
        <c:barDir val="col"/>
        <c:grouping val="clustered"/>
        <c:varyColors val="0"/>
        <c:ser>
          <c:idx val="0"/>
          <c:order val="0"/>
          <c:tx>
            <c:strRef>
              <c:f>'Q7'!$B$4</c:f>
              <c:strCache>
                <c:ptCount val="1"/>
                <c:pt idx="0">
                  <c:v>Total</c:v>
                </c:pt>
              </c:strCache>
            </c:strRef>
          </c:tx>
          <c:spPr>
            <a:solidFill>
              <a:srgbClr val="FF0000"/>
            </a:solidFill>
            <a:ln>
              <a:noFill/>
            </a:ln>
            <a:effectLst/>
          </c:spPr>
          <c:invertIfNegative val="0"/>
          <c:cat>
            <c:strRef>
              <c:f>'Q7'!$A$5:$A$29</c:f>
              <c:strCache>
                <c:ptCount val="24"/>
                <c:pt idx="0">
                  <c:v>Tamil</c:v>
                </c:pt>
                <c:pt idx="1">
                  <c:v>Khmer</c:v>
                </c:pt>
                <c:pt idx="2">
                  <c:v>Bengali</c:v>
                </c:pt>
                <c:pt idx="3">
                  <c:v>Georgian</c:v>
                </c:pt>
                <c:pt idx="4">
                  <c:v>Thia</c:v>
                </c:pt>
                <c:pt idx="5">
                  <c:v>Japanese</c:v>
                </c:pt>
                <c:pt idx="6">
                  <c:v>English</c:v>
                </c:pt>
                <c:pt idx="7">
                  <c:v>Spanish</c:v>
                </c:pt>
                <c:pt idx="8">
                  <c:v>Portuguese</c:v>
                </c:pt>
                <c:pt idx="9">
                  <c:v>Marathi</c:v>
                </c:pt>
                <c:pt idx="10">
                  <c:v>Hindi</c:v>
                </c:pt>
                <c:pt idx="11">
                  <c:v>Korean</c:v>
                </c:pt>
                <c:pt idx="12">
                  <c:v>Indonesian</c:v>
                </c:pt>
                <c:pt idx="13">
                  <c:v>Dutch</c:v>
                </c:pt>
                <c:pt idx="14">
                  <c:v>French</c:v>
                </c:pt>
                <c:pt idx="15">
                  <c:v>Turkish</c:v>
                </c:pt>
                <c:pt idx="16">
                  <c:v>German</c:v>
                </c:pt>
                <c:pt idx="17">
                  <c:v>Italian</c:v>
                </c:pt>
                <c:pt idx="18">
                  <c:v>Swedish</c:v>
                </c:pt>
                <c:pt idx="19">
                  <c:v>Thai</c:v>
                </c:pt>
                <c:pt idx="20">
                  <c:v>Polish</c:v>
                </c:pt>
                <c:pt idx="21">
                  <c:v>Filipino</c:v>
                </c:pt>
                <c:pt idx="22">
                  <c:v>Norwegian</c:v>
                </c:pt>
                <c:pt idx="23">
                  <c:v>Malay</c:v>
                </c:pt>
              </c:strCache>
            </c:strRef>
          </c:cat>
          <c:val>
            <c:numRef>
              <c:f>'Q7'!$B$5:$B$29</c:f>
              <c:numCache>
                <c:formatCode>0.00</c:formatCode>
                <c:ptCount val="24"/>
                <c:pt idx="0">
                  <c:v>7.2</c:v>
                </c:pt>
                <c:pt idx="1">
                  <c:v>7.2</c:v>
                </c:pt>
                <c:pt idx="2">
                  <c:v>7.1</c:v>
                </c:pt>
                <c:pt idx="3">
                  <c:v>6.8</c:v>
                </c:pt>
                <c:pt idx="4">
                  <c:v>6.7</c:v>
                </c:pt>
                <c:pt idx="5">
                  <c:v>6.3999999999999995</c:v>
                </c:pt>
                <c:pt idx="6">
                  <c:v>6.3914081145584722</c:v>
                </c:pt>
                <c:pt idx="7">
                  <c:v>6.3147058823529409</c:v>
                </c:pt>
                <c:pt idx="8">
                  <c:v>6.2166666666666659</c:v>
                </c:pt>
                <c:pt idx="9">
                  <c:v>6.0666666666666664</c:v>
                </c:pt>
                <c:pt idx="10">
                  <c:v>5.9818181818181824</c:v>
                </c:pt>
                <c:pt idx="11">
                  <c:v>5.916666666666667</c:v>
                </c:pt>
                <c:pt idx="12">
                  <c:v>5.844444444444445</c:v>
                </c:pt>
                <c:pt idx="13">
                  <c:v>5.8</c:v>
                </c:pt>
                <c:pt idx="14">
                  <c:v>5.7700000000000005</c:v>
                </c:pt>
                <c:pt idx="15">
                  <c:v>5.66</c:v>
                </c:pt>
                <c:pt idx="16">
                  <c:v>5.64</c:v>
                </c:pt>
                <c:pt idx="17">
                  <c:v>5.5428571428571427</c:v>
                </c:pt>
                <c:pt idx="18">
                  <c:v>5.5</c:v>
                </c:pt>
                <c:pt idx="19">
                  <c:v>5.45</c:v>
                </c:pt>
                <c:pt idx="20">
                  <c:v>5.166666666666667</c:v>
                </c:pt>
                <c:pt idx="21">
                  <c:v>5.0999999999999996</c:v>
                </c:pt>
                <c:pt idx="22">
                  <c:v>5.0999999999999996</c:v>
                </c:pt>
                <c:pt idx="23">
                  <c:v>4.2</c:v>
                </c:pt>
              </c:numCache>
            </c:numRef>
          </c:val>
          <c:extLst>
            <c:ext xmlns:c16="http://schemas.microsoft.com/office/drawing/2014/chart" uri="{C3380CC4-5D6E-409C-BE32-E72D297353CC}">
              <c16:uniqueId val="{00000000-322E-482C-8A46-754CE7D67BBB}"/>
            </c:ext>
          </c:extLst>
        </c:ser>
        <c:dLbls>
          <c:showLegendKey val="0"/>
          <c:showVal val="0"/>
          <c:showCatName val="0"/>
          <c:showSerName val="0"/>
          <c:showPercent val="0"/>
          <c:showBubbleSize val="0"/>
        </c:dLbls>
        <c:gapWidth val="219"/>
        <c:overlap val="-27"/>
        <c:axId val="886469976"/>
        <c:axId val="886467096"/>
      </c:barChart>
      <c:catAx>
        <c:axId val="886469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crossAx val="886467096"/>
        <c:crosses val="autoZero"/>
        <c:auto val="1"/>
        <c:lblAlgn val="ctr"/>
        <c:lblOffset val="100"/>
        <c:noMultiLvlLbl val="0"/>
      </c:catAx>
      <c:valAx>
        <c:axId val="88646709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crossAx val="886469976"/>
        <c:crosses val="autoZero"/>
        <c:crossBetween val="between"/>
      </c:valAx>
      <c:spPr>
        <a:noFill/>
        <a:ln>
          <a:noFill/>
        </a:ln>
        <a:effectLst/>
      </c:spPr>
    </c:plotArea>
    <c:legend>
      <c:legendPos val="r"/>
      <c:layout>
        <c:manualLayout>
          <c:xMode val="edge"/>
          <c:yMode val="edge"/>
          <c:x val="0.85893285214348203"/>
          <c:y val="0.4387408865558472"/>
          <c:w val="0.13828937007874015"/>
          <c:h val="9.4740449110527855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effectLst/>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Originals.xlsx]Q8!PivotTable1</c:name>
    <c:fmtId val="5"/>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'Q8'!$B$4</c:f>
              <c:strCache>
                <c:ptCount val="1"/>
                <c:pt idx="0">
                  <c:v>Total</c:v>
                </c:pt>
              </c:strCache>
            </c:strRef>
          </c:tx>
          <c:spPr>
            <a:solidFill>
              <a:srgbClr val="FF0000"/>
            </a:solidFill>
            <a:ln>
              <a:noFill/>
            </a:ln>
            <a:effectLst/>
          </c:spPr>
          <c:invertIfNegative val="0"/>
          <c:cat>
            <c:strRef>
              <c:f>'Q8'!$A$5:$A$12</c:f>
              <c:strCache>
                <c:ptCount val="7"/>
                <c:pt idx="0">
                  <c:v>2.5-3.5</c:v>
                </c:pt>
                <c:pt idx="1">
                  <c:v>3.5-4.5</c:v>
                </c:pt>
                <c:pt idx="2">
                  <c:v>4.5-5.5</c:v>
                </c:pt>
                <c:pt idx="3">
                  <c:v>5.5-6.5</c:v>
                </c:pt>
                <c:pt idx="4">
                  <c:v>6.5-7.5</c:v>
                </c:pt>
                <c:pt idx="5">
                  <c:v>7.5-8.5</c:v>
                </c:pt>
                <c:pt idx="6">
                  <c:v>8.5-9.5</c:v>
                </c:pt>
              </c:strCache>
            </c:strRef>
          </c:cat>
          <c:val>
            <c:numRef>
              <c:f>'Q8'!$B$5:$B$12</c:f>
              <c:numCache>
                <c:formatCode>General</c:formatCode>
                <c:ptCount val="7"/>
                <c:pt idx="0">
                  <c:v>5</c:v>
                </c:pt>
                <c:pt idx="1">
                  <c:v>20</c:v>
                </c:pt>
                <c:pt idx="2">
                  <c:v>82</c:v>
                </c:pt>
                <c:pt idx="3">
                  <c:v>213</c:v>
                </c:pt>
                <c:pt idx="4">
                  <c:v>212</c:v>
                </c:pt>
                <c:pt idx="5">
                  <c:v>49</c:v>
                </c:pt>
                <c:pt idx="6">
                  <c:v>3</c:v>
                </c:pt>
              </c:numCache>
            </c:numRef>
          </c:val>
          <c:extLst>
            <c:ext xmlns:c16="http://schemas.microsoft.com/office/drawing/2014/chart" uri="{C3380CC4-5D6E-409C-BE32-E72D297353CC}">
              <c16:uniqueId val="{00000000-C92A-4DC6-B4AC-4700C136DED0}"/>
            </c:ext>
          </c:extLst>
        </c:ser>
        <c:dLbls>
          <c:showLegendKey val="0"/>
          <c:showVal val="0"/>
          <c:showCatName val="0"/>
          <c:showSerName val="0"/>
          <c:showPercent val="0"/>
          <c:showBubbleSize val="0"/>
        </c:dLbls>
        <c:gapWidth val="219"/>
        <c:overlap val="-27"/>
        <c:axId val="508286472"/>
        <c:axId val="508281792"/>
      </c:barChart>
      <c:catAx>
        <c:axId val="508286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crossAx val="508281792"/>
        <c:crosses val="autoZero"/>
        <c:auto val="1"/>
        <c:lblAlgn val="ctr"/>
        <c:lblOffset val="100"/>
        <c:noMultiLvlLbl val="0"/>
      </c:catAx>
      <c:valAx>
        <c:axId val="5082817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crossAx val="508286472"/>
        <c:crosses val="autoZero"/>
        <c:crossBetween val="between"/>
      </c:valAx>
      <c:spPr>
        <a:noFill/>
        <a:ln>
          <a:noFill/>
        </a:ln>
        <a:effectLst>
          <a:outerShdw blurRad="50800" dist="50800" dir="5400000" algn="ctr" rotWithShape="0">
            <a:schemeClr val="accent3"/>
          </a:outerShdw>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 Originals.xlsx]Q9!PivotTable11</c:name>
    <c:fmtId val="4"/>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806847787898652"/>
          <c:y val="5.0014563285873725E-2"/>
          <c:w val="0.78418061223093039"/>
          <c:h val="0.85661082330191807"/>
        </c:manualLayout>
      </c:layout>
      <c:barChart>
        <c:barDir val="col"/>
        <c:grouping val="clustered"/>
        <c:varyColors val="0"/>
        <c:ser>
          <c:idx val="0"/>
          <c:order val="0"/>
          <c:tx>
            <c:strRef>
              <c:f>'Q9'!$B$4</c:f>
              <c:strCache>
                <c:ptCount val="1"/>
                <c:pt idx="0">
                  <c:v>Total</c:v>
                </c:pt>
              </c:strCache>
            </c:strRef>
          </c:tx>
          <c:spPr>
            <a:solidFill>
              <a:schemeClr val="bg1"/>
            </a:solidFill>
            <a:ln>
              <a:noFill/>
            </a:ln>
            <a:effectLst/>
          </c:spPr>
          <c:invertIfNegative val="0"/>
          <c:cat>
            <c:strRef>
              <c:f>'Q9'!$A$5:$A$17</c:f>
              <c:strCache>
                <c:ptCount val="12"/>
                <c:pt idx="0">
                  <c:v>Jun</c:v>
                </c:pt>
                <c:pt idx="1">
                  <c:v>Jul</c:v>
                </c:pt>
                <c:pt idx="2">
                  <c:v>Feb</c:v>
                </c:pt>
                <c:pt idx="3">
                  <c:v>Nov</c:v>
                </c:pt>
                <c:pt idx="4">
                  <c:v>Jan</c:v>
                </c:pt>
                <c:pt idx="5">
                  <c:v>Apr</c:v>
                </c:pt>
                <c:pt idx="6">
                  <c:v>Oct</c:v>
                </c:pt>
                <c:pt idx="7">
                  <c:v>Mar</c:v>
                </c:pt>
                <c:pt idx="8">
                  <c:v>May</c:v>
                </c:pt>
                <c:pt idx="9">
                  <c:v>Dec</c:v>
                </c:pt>
                <c:pt idx="10">
                  <c:v>Sep</c:v>
                </c:pt>
                <c:pt idx="11">
                  <c:v>Aug</c:v>
                </c:pt>
              </c:strCache>
            </c:strRef>
          </c:cat>
          <c:val>
            <c:numRef>
              <c:f>'Q9'!$B$5:$B$17</c:f>
              <c:numCache>
                <c:formatCode>0.00</c:formatCode>
                <c:ptCount val="12"/>
                <c:pt idx="0">
                  <c:v>101.17142857142858</c:v>
                </c:pt>
                <c:pt idx="1">
                  <c:v>96.882352941176464</c:v>
                </c:pt>
                <c:pt idx="2">
                  <c:v>96.410256410256409</c:v>
                </c:pt>
                <c:pt idx="3">
                  <c:v>95.017543859649123</c:v>
                </c:pt>
                <c:pt idx="4">
                  <c:v>94.459459459459453</c:v>
                </c:pt>
                <c:pt idx="5">
                  <c:v>94.38095238095238</c:v>
                </c:pt>
                <c:pt idx="6">
                  <c:v>94.324675324675326</c:v>
                </c:pt>
                <c:pt idx="7">
                  <c:v>94.229166666666671</c:v>
                </c:pt>
                <c:pt idx="8">
                  <c:v>92.15094339622641</c:v>
                </c:pt>
                <c:pt idx="9">
                  <c:v>91.843137254901961</c:v>
                </c:pt>
                <c:pt idx="10">
                  <c:v>87.264150943396231</c:v>
                </c:pt>
                <c:pt idx="11">
                  <c:v>86.972972972972968</c:v>
                </c:pt>
              </c:numCache>
            </c:numRef>
          </c:val>
          <c:extLst>
            <c:ext xmlns:c16="http://schemas.microsoft.com/office/drawing/2014/chart" uri="{C3380CC4-5D6E-409C-BE32-E72D297353CC}">
              <c16:uniqueId val="{00000000-E168-4810-A43A-409A82D9387E}"/>
            </c:ext>
          </c:extLst>
        </c:ser>
        <c:dLbls>
          <c:showLegendKey val="0"/>
          <c:showVal val="0"/>
          <c:showCatName val="0"/>
          <c:showSerName val="0"/>
          <c:showPercent val="0"/>
          <c:showBubbleSize val="0"/>
        </c:dLbls>
        <c:gapWidth val="219"/>
        <c:overlap val="-27"/>
        <c:axId val="896787072"/>
        <c:axId val="896783472"/>
      </c:barChart>
      <c:catAx>
        <c:axId val="89678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96783472"/>
        <c:crosses val="autoZero"/>
        <c:auto val="1"/>
        <c:lblAlgn val="ctr"/>
        <c:lblOffset val="100"/>
        <c:noMultiLvlLbl val="0"/>
      </c:catAx>
      <c:valAx>
        <c:axId val="89678347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967870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chemeClr val="accent3"/>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Reversed" id="24">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4A25-C4C9-4772-846A-9347D1804C5B}" type="doc">
      <dgm:prSet loTypeId="urn:microsoft.com/office/officeart/2005/8/layout/vList3" loCatId="list" qsTypeId="urn:microsoft.com/office/officeart/2005/8/quickstyle/3d1" qsCatId="3D" csTypeId="urn:microsoft.com/office/officeart/2005/8/colors/accent1_2" csCatId="accent1" phldr="1"/>
      <dgm:spPr/>
    </dgm:pt>
    <dgm:pt modelId="{4E51D526-EB89-4763-B7FF-D87AA9DA5823}">
      <dgm:prSet phldrT="[Text]" custT="1"/>
      <dgm:spPr>
        <a:noFill/>
      </dgm:spPr>
      <dgm:t>
        <a:bodyPr/>
        <a:lstStyle/>
        <a:p>
          <a:r>
            <a:rPr lang="en-IN" sz="4800" dirty="0"/>
            <a:t>INTRODUCTION</a:t>
          </a:r>
        </a:p>
      </dgm:t>
    </dgm:pt>
    <dgm:pt modelId="{E53F3898-3515-4253-BE32-1F521514669D}" type="parTrans" cxnId="{ABE79012-FDA3-459A-9E02-49DA70EA4105}">
      <dgm:prSet/>
      <dgm:spPr/>
      <dgm:t>
        <a:bodyPr/>
        <a:lstStyle/>
        <a:p>
          <a:endParaRPr lang="en-IN"/>
        </a:p>
      </dgm:t>
    </dgm:pt>
    <dgm:pt modelId="{3EC267EC-B716-484A-B0FD-060F0D0D5330}" type="sibTrans" cxnId="{ABE79012-FDA3-459A-9E02-49DA70EA4105}">
      <dgm:prSet/>
      <dgm:spPr/>
      <dgm:t>
        <a:bodyPr/>
        <a:lstStyle/>
        <a:p>
          <a:endParaRPr lang="en-IN"/>
        </a:p>
      </dgm:t>
    </dgm:pt>
    <dgm:pt modelId="{448AC2FF-90A4-41C4-B0FE-72E65DF50657}">
      <dgm:prSet phldrT="[Text]" custT="1"/>
      <dgm:spPr>
        <a:noFill/>
      </dgm:spPr>
      <dgm:t>
        <a:bodyPr/>
        <a:lstStyle/>
        <a:p>
          <a:r>
            <a:rPr lang="en-IN" sz="4800" dirty="0"/>
            <a:t>KPI/OBJECTIVES</a:t>
          </a:r>
        </a:p>
      </dgm:t>
    </dgm:pt>
    <dgm:pt modelId="{59AE7264-DC28-4670-B05C-5E6248346325}" type="parTrans" cxnId="{6F6B1788-C8DE-4DC5-9CF8-4E50EA46C397}">
      <dgm:prSet/>
      <dgm:spPr/>
      <dgm:t>
        <a:bodyPr/>
        <a:lstStyle/>
        <a:p>
          <a:endParaRPr lang="en-IN"/>
        </a:p>
      </dgm:t>
    </dgm:pt>
    <dgm:pt modelId="{107F05D3-CFEC-4CE6-8B7E-24650DB517CF}" type="sibTrans" cxnId="{6F6B1788-C8DE-4DC5-9CF8-4E50EA46C397}">
      <dgm:prSet/>
      <dgm:spPr/>
      <dgm:t>
        <a:bodyPr/>
        <a:lstStyle/>
        <a:p>
          <a:endParaRPr lang="en-IN"/>
        </a:p>
      </dgm:t>
    </dgm:pt>
    <dgm:pt modelId="{41695A55-C984-40B6-A2D5-5C68E0BE54D4}">
      <dgm:prSet phldrT="[Text]" custT="1"/>
      <dgm:spPr>
        <a:noFill/>
      </dgm:spPr>
      <dgm:t>
        <a:bodyPr/>
        <a:lstStyle/>
        <a:p>
          <a:pPr algn="ctr"/>
          <a:r>
            <a:rPr lang="en-IN" sz="4800" dirty="0"/>
            <a:t>INSIGHTS</a:t>
          </a:r>
        </a:p>
      </dgm:t>
    </dgm:pt>
    <dgm:pt modelId="{32990CC7-85DA-45D9-8608-85129053F815}" type="parTrans" cxnId="{E78C98E9-2450-4311-B3BF-0C784CDD370E}">
      <dgm:prSet/>
      <dgm:spPr/>
      <dgm:t>
        <a:bodyPr/>
        <a:lstStyle/>
        <a:p>
          <a:endParaRPr lang="en-IN"/>
        </a:p>
      </dgm:t>
    </dgm:pt>
    <dgm:pt modelId="{27F5765B-8EB6-41F1-9891-712CA489BD92}" type="sibTrans" cxnId="{E78C98E9-2450-4311-B3BF-0C784CDD370E}">
      <dgm:prSet/>
      <dgm:spPr/>
      <dgm:t>
        <a:bodyPr/>
        <a:lstStyle/>
        <a:p>
          <a:endParaRPr lang="en-IN"/>
        </a:p>
      </dgm:t>
    </dgm:pt>
    <dgm:pt modelId="{D38DE166-EED2-4489-908E-C70EB0FE3BC1}" type="pres">
      <dgm:prSet presAssocID="{A56F4A25-C4C9-4772-846A-9347D1804C5B}" presName="linearFlow" presStyleCnt="0">
        <dgm:presLayoutVars>
          <dgm:dir/>
          <dgm:resizeHandles val="exact"/>
        </dgm:presLayoutVars>
      </dgm:prSet>
      <dgm:spPr/>
    </dgm:pt>
    <dgm:pt modelId="{1B757692-0B8E-4AC2-9AB9-8B8AC5BDC9A0}" type="pres">
      <dgm:prSet presAssocID="{4E51D526-EB89-4763-B7FF-D87AA9DA5823}" presName="composite" presStyleCnt="0"/>
      <dgm:spPr/>
    </dgm:pt>
    <dgm:pt modelId="{9F77F043-C89D-4A37-97B7-C9ABBF41A646}" type="pres">
      <dgm:prSet presAssocID="{4E51D526-EB89-4763-B7FF-D87AA9DA5823}" presName="imgShp" presStyleLbl="fgImgPlace1" presStyleIdx="0" presStyleCnt="3"/>
      <dgm:spPr>
        <a:solidFill>
          <a:schemeClr val="tx1">
            <a:alpha val="82000"/>
          </a:schemeClr>
        </a:solidFill>
      </dgm:spPr>
    </dgm:pt>
    <dgm:pt modelId="{954D9FC9-EDEA-46A2-AC5F-74DD50345C57}" type="pres">
      <dgm:prSet presAssocID="{4E51D526-EB89-4763-B7FF-D87AA9DA5823}" presName="txShp" presStyleLbl="node1" presStyleIdx="0" presStyleCnt="3" custLinFactNeighborX="2997" custLinFactNeighborY="3283">
        <dgm:presLayoutVars>
          <dgm:bulletEnabled val="1"/>
        </dgm:presLayoutVars>
      </dgm:prSet>
      <dgm:spPr/>
    </dgm:pt>
    <dgm:pt modelId="{DA6B6FC6-0D63-4876-97D7-B8B2D4271D00}" type="pres">
      <dgm:prSet presAssocID="{3EC267EC-B716-484A-B0FD-060F0D0D5330}" presName="spacing" presStyleCnt="0"/>
      <dgm:spPr/>
    </dgm:pt>
    <dgm:pt modelId="{3B523899-A30F-4B17-8D43-9E1247A4AF5C}" type="pres">
      <dgm:prSet presAssocID="{448AC2FF-90A4-41C4-B0FE-72E65DF50657}" presName="composite" presStyleCnt="0"/>
      <dgm:spPr/>
    </dgm:pt>
    <dgm:pt modelId="{11298ED4-1AFE-4535-A846-2675172C123C}" type="pres">
      <dgm:prSet presAssocID="{448AC2FF-90A4-41C4-B0FE-72E65DF50657}" presName="imgShp" presStyleLbl="fgImgPlace1" presStyleIdx="1" presStyleCnt="3"/>
      <dgm:spPr>
        <a:solidFill>
          <a:schemeClr val="tx1">
            <a:alpha val="82000"/>
          </a:schemeClr>
        </a:solidFill>
      </dgm:spPr>
    </dgm:pt>
    <dgm:pt modelId="{F16F1B37-F6EA-48E0-8D4B-9B4BB365D128}" type="pres">
      <dgm:prSet presAssocID="{448AC2FF-90A4-41C4-B0FE-72E65DF50657}" presName="txShp" presStyleLbl="node1" presStyleIdx="1" presStyleCnt="3" custLinFactNeighborX="2997" custLinFactNeighborY="-2099">
        <dgm:presLayoutVars>
          <dgm:bulletEnabled val="1"/>
        </dgm:presLayoutVars>
      </dgm:prSet>
      <dgm:spPr/>
    </dgm:pt>
    <dgm:pt modelId="{83DC3FDA-5685-4EDE-9160-38A7079FF02F}" type="pres">
      <dgm:prSet presAssocID="{107F05D3-CFEC-4CE6-8B7E-24650DB517CF}" presName="spacing" presStyleCnt="0"/>
      <dgm:spPr/>
    </dgm:pt>
    <dgm:pt modelId="{38F66AC0-9FFA-40B6-85C4-917733AC2858}" type="pres">
      <dgm:prSet presAssocID="{41695A55-C984-40B6-A2D5-5C68E0BE54D4}" presName="composite" presStyleCnt="0"/>
      <dgm:spPr/>
    </dgm:pt>
    <dgm:pt modelId="{4570229B-A107-42AA-93DC-71C87FD027D1}" type="pres">
      <dgm:prSet presAssocID="{41695A55-C984-40B6-A2D5-5C68E0BE54D4}" presName="imgShp" presStyleLbl="fgImgPlace1" presStyleIdx="2" presStyleCnt="3"/>
      <dgm:spPr>
        <a:solidFill>
          <a:schemeClr val="tx1">
            <a:alpha val="82000"/>
          </a:schemeClr>
        </a:solidFill>
      </dgm:spPr>
    </dgm:pt>
    <dgm:pt modelId="{107C3280-A7F5-4417-BAD2-A6BB096C8650}" type="pres">
      <dgm:prSet presAssocID="{41695A55-C984-40B6-A2D5-5C68E0BE54D4}" presName="txShp" presStyleLbl="node1" presStyleIdx="2" presStyleCnt="3">
        <dgm:presLayoutVars>
          <dgm:bulletEnabled val="1"/>
        </dgm:presLayoutVars>
      </dgm:prSet>
      <dgm:spPr/>
    </dgm:pt>
  </dgm:ptLst>
  <dgm:cxnLst>
    <dgm:cxn modelId="{ABE79012-FDA3-459A-9E02-49DA70EA4105}" srcId="{A56F4A25-C4C9-4772-846A-9347D1804C5B}" destId="{4E51D526-EB89-4763-B7FF-D87AA9DA5823}" srcOrd="0" destOrd="0" parTransId="{E53F3898-3515-4253-BE32-1F521514669D}" sibTransId="{3EC267EC-B716-484A-B0FD-060F0D0D5330}"/>
    <dgm:cxn modelId="{8AF1CF4A-AA63-4217-AC39-44632919A1DC}" type="presOf" srcId="{41695A55-C984-40B6-A2D5-5C68E0BE54D4}" destId="{107C3280-A7F5-4417-BAD2-A6BB096C8650}" srcOrd="0" destOrd="0" presId="urn:microsoft.com/office/officeart/2005/8/layout/vList3"/>
    <dgm:cxn modelId="{D315E97D-6908-4E87-B4A1-A58145CC4A67}" type="presOf" srcId="{A56F4A25-C4C9-4772-846A-9347D1804C5B}" destId="{D38DE166-EED2-4489-908E-C70EB0FE3BC1}" srcOrd="0" destOrd="0" presId="urn:microsoft.com/office/officeart/2005/8/layout/vList3"/>
    <dgm:cxn modelId="{6F6B1788-C8DE-4DC5-9CF8-4E50EA46C397}" srcId="{A56F4A25-C4C9-4772-846A-9347D1804C5B}" destId="{448AC2FF-90A4-41C4-B0FE-72E65DF50657}" srcOrd="1" destOrd="0" parTransId="{59AE7264-DC28-4670-B05C-5E6248346325}" sibTransId="{107F05D3-CFEC-4CE6-8B7E-24650DB517CF}"/>
    <dgm:cxn modelId="{B3C77196-0A79-4B98-8A11-8E822014BF0A}" type="presOf" srcId="{4E51D526-EB89-4763-B7FF-D87AA9DA5823}" destId="{954D9FC9-EDEA-46A2-AC5F-74DD50345C57}" srcOrd="0" destOrd="0" presId="urn:microsoft.com/office/officeart/2005/8/layout/vList3"/>
    <dgm:cxn modelId="{5296C5D7-D0A4-4EFC-82C0-9D557E9EA56B}" type="presOf" srcId="{448AC2FF-90A4-41C4-B0FE-72E65DF50657}" destId="{F16F1B37-F6EA-48E0-8D4B-9B4BB365D128}" srcOrd="0" destOrd="0" presId="urn:microsoft.com/office/officeart/2005/8/layout/vList3"/>
    <dgm:cxn modelId="{E78C98E9-2450-4311-B3BF-0C784CDD370E}" srcId="{A56F4A25-C4C9-4772-846A-9347D1804C5B}" destId="{41695A55-C984-40B6-A2D5-5C68E0BE54D4}" srcOrd="2" destOrd="0" parTransId="{32990CC7-85DA-45D9-8608-85129053F815}" sibTransId="{27F5765B-8EB6-41F1-9891-712CA489BD92}"/>
    <dgm:cxn modelId="{F8303E7E-0689-45D1-AEB0-D081C16B166D}" type="presParOf" srcId="{D38DE166-EED2-4489-908E-C70EB0FE3BC1}" destId="{1B757692-0B8E-4AC2-9AB9-8B8AC5BDC9A0}" srcOrd="0" destOrd="0" presId="urn:microsoft.com/office/officeart/2005/8/layout/vList3"/>
    <dgm:cxn modelId="{5F3D696E-37E5-4088-980F-EAD3F8B82A61}" type="presParOf" srcId="{1B757692-0B8E-4AC2-9AB9-8B8AC5BDC9A0}" destId="{9F77F043-C89D-4A37-97B7-C9ABBF41A646}" srcOrd="0" destOrd="0" presId="urn:microsoft.com/office/officeart/2005/8/layout/vList3"/>
    <dgm:cxn modelId="{7BD38D59-C2B0-4B5D-9150-73B1417788A2}" type="presParOf" srcId="{1B757692-0B8E-4AC2-9AB9-8B8AC5BDC9A0}" destId="{954D9FC9-EDEA-46A2-AC5F-74DD50345C57}" srcOrd="1" destOrd="0" presId="urn:microsoft.com/office/officeart/2005/8/layout/vList3"/>
    <dgm:cxn modelId="{0B9E6D56-8050-4A35-A342-F3579CDAE5CC}" type="presParOf" srcId="{D38DE166-EED2-4489-908E-C70EB0FE3BC1}" destId="{DA6B6FC6-0D63-4876-97D7-B8B2D4271D00}" srcOrd="1" destOrd="0" presId="urn:microsoft.com/office/officeart/2005/8/layout/vList3"/>
    <dgm:cxn modelId="{0E3C59C2-B338-4DAA-A979-1961C9795F60}" type="presParOf" srcId="{D38DE166-EED2-4489-908E-C70EB0FE3BC1}" destId="{3B523899-A30F-4B17-8D43-9E1247A4AF5C}" srcOrd="2" destOrd="0" presId="urn:microsoft.com/office/officeart/2005/8/layout/vList3"/>
    <dgm:cxn modelId="{1DFBF976-F97F-42FB-BC8A-FE2D9DE6B0FD}" type="presParOf" srcId="{3B523899-A30F-4B17-8D43-9E1247A4AF5C}" destId="{11298ED4-1AFE-4535-A846-2675172C123C}" srcOrd="0" destOrd="0" presId="urn:microsoft.com/office/officeart/2005/8/layout/vList3"/>
    <dgm:cxn modelId="{26FC2C44-0FDE-43A7-8A8B-14295C18FF4F}" type="presParOf" srcId="{3B523899-A30F-4B17-8D43-9E1247A4AF5C}" destId="{F16F1B37-F6EA-48E0-8D4B-9B4BB365D128}" srcOrd="1" destOrd="0" presId="urn:microsoft.com/office/officeart/2005/8/layout/vList3"/>
    <dgm:cxn modelId="{8A4BCF72-3D44-4B93-B0A8-CB6085E41654}" type="presParOf" srcId="{D38DE166-EED2-4489-908E-C70EB0FE3BC1}" destId="{83DC3FDA-5685-4EDE-9160-38A7079FF02F}" srcOrd="3" destOrd="0" presId="urn:microsoft.com/office/officeart/2005/8/layout/vList3"/>
    <dgm:cxn modelId="{F81E0CF0-C805-4DB8-BA7A-9D1B473DA0B0}" type="presParOf" srcId="{D38DE166-EED2-4489-908E-C70EB0FE3BC1}" destId="{38F66AC0-9FFA-40B6-85C4-917733AC2858}" srcOrd="4" destOrd="0" presId="urn:microsoft.com/office/officeart/2005/8/layout/vList3"/>
    <dgm:cxn modelId="{388ED4CE-8D1A-4AF3-8D79-378D74CB275D}" type="presParOf" srcId="{38F66AC0-9FFA-40B6-85C4-917733AC2858}" destId="{4570229B-A107-42AA-93DC-71C87FD027D1}" srcOrd="0" destOrd="0" presId="urn:microsoft.com/office/officeart/2005/8/layout/vList3"/>
    <dgm:cxn modelId="{C5652E3F-2065-40AA-B73D-25BEA9217A7B}" type="presParOf" srcId="{38F66AC0-9FFA-40B6-85C4-917733AC2858}" destId="{107C3280-A7F5-4417-BAD2-A6BB096C8650}"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D9FC9-EDEA-46A2-AC5F-74DD50345C57}">
      <dsp:nvSpPr>
        <dsp:cNvPr id="0" name=""/>
        <dsp:cNvSpPr/>
      </dsp:nvSpPr>
      <dsp:spPr>
        <a:xfrm rot="10800000">
          <a:off x="1814266" y="38998"/>
          <a:ext cx="5405120" cy="1163339"/>
        </a:xfrm>
        <a:prstGeom prst="homePlate">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3001" tIns="182880" rIns="341376"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INTRODUCTION</a:t>
          </a:r>
        </a:p>
      </dsp:txBody>
      <dsp:txXfrm rot="10800000">
        <a:off x="2105101" y="38998"/>
        <a:ext cx="5114285" cy="1163339"/>
      </dsp:txXfrm>
    </dsp:sp>
    <dsp:sp modelId="{9F77F043-C89D-4A37-97B7-C9ABBF41A646}">
      <dsp:nvSpPr>
        <dsp:cNvPr id="0" name=""/>
        <dsp:cNvSpPr/>
      </dsp:nvSpPr>
      <dsp:spPr>
        <a:xfrm>
          <a:off x="1070605" y="806"/>
          <a:ext cx="1163339" cy="1163339"/>
        </a:xfrm>
        <a:prstGeom prst="ellipse">
          <a:avLst/>
        </a:prstGeom>
        <a:solidFill>
          <a:schemeClr val="tx1">
            <a:alpha val="8200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16F1B37-F6EA-48E0-8D4B-9B4BB365D128}">
      <dsp:nvSpPr>
        <dsp:cNvPr id="0" name=""/>
        <dsp:cNvSpPr/>
      </dsp:nvSpPr>
      <dsp:spPr>
        <a:xfrm rot="10800000">
          <a:off x="1814266" y="1486993"/>
          <a:ext cx="5405120" cy="1163339"/>
        </a:xfrm>
        <a:prstGeom prst="homePlate">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3001" tIns="182880" rIns="341376"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KPI/OBJECTIVES</a:t>
          </a:r>
        </a:p>
      </dsp:txBody>
      <dsp:txXfrm rot="10800000">
        <a:off x="2105101" y="1486993"/>
        <a:ext cx="5114285" cy="1163339"/>
      </dsp:txXfrm>
    </dsp:sp>
    <dsp:sp modelId="{11298ED4-1AFE-4535-A846-2675172C123C}">
      <dsp:nvSpPr>
        <dsp:cNvPr id="0" name=""/>
        <dsp:cNvSpPr/>
      </dsp:nvSpPr>
      <dsp:spPr>
        <a:xfrm>
          <a:off x="1070605" y="1511411"/>
          <a:ext cx="1163339" cy="1163339"/>
        </a:xfrm>
        <a:prstGeom prst="ellipse">
          <a:avLst/>
        </a:prstGeom>
        <a:solidFill>
          <a:schemeClr val="tx1">
            <a:alpha val="8200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07C3280-A7F5-4417-BAD2-A6BB096C8650}">
      <dsp:nvSpPr>
        <dsp:cNvPr id="0" name=""/>
        <dsp:cNvSpPr/>
      </dsp:nvSpPr>
      <dsp:spPr>
        <a:xfrm rot="10800000">
          <a:off x="1652274" y="3022017"/>
          <a:ext cx="5405120" cy="1163339"/>
        </a:xfrm>
        <a:prstGeom prst="homePlate">
          <a:avLst/>
        </a:prstGeom>
        <a:no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3001" tIns="182880" rIns="341376" bIns="182880" numCol="1" spcCol="1270" anchor="ctr" anchorCtr="0">
          <a:noAutofit/>
        </a:bodyPr>
        <a:lstStyle/>
        <a:p>
          <a:pPr marL="0" lvl="0" indent="0" algn="ctr" defTabSz="2133600">
            <a:lnSpc>
              <a:spcPct val="90000"/>
            </a:lnSpc>
            <a:spcBef>
              <a:spcPct val="0"/>
            </a:spcBef>
            <a:spcAft>
              <a:spcPct val="35000"/>
            </a:spcAft>
            <a:buNone/>
          </a:pPr>
          <a:r>
            <a:rPr lang="en-IN" sz="4800" kern="1200" dirty="0"/>
            <a:t>INSIGHTS</a:t>
          </a:r>
        </a:p>
      </dsp:txBody>
      <dsp:txXfrm rot="10800000">
        <a:off x="1943109" y="3022017"/>
        <a:ext cx="5114285" cy="1163339"/>
      </dsp:txXfrm>
    </dsp:sp>
    <dsp:sp modelId="{4570229B-A107-42AA-93DC-71C87FD027D1}">
      <dsp:nvSpPr>
        <dsp:cNvPr id="0" name=""/>
        <dsp:cNvSpPr/>
      </dsp:nvSpPr>
      <dsp:spPr>
        <a:xfrm>
          <a:off x="1070605" y="3022017"/>
          <a:ext cx="1163339" cy="1163339"/>
        </a:xfrm>
        <a:prstGeom prst="ellipse">
          <a:avLst/>
        </a:prstGeom>
        <a:solidFill>
          <a:schemeClr val="tx1">
            <a:alpha val="8200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B868B7-1450-47A6-A9FA-911038769BCC}"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114299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68B7-1450-47A6-A9FA-911038769BCC}"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331826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68B7-1450-47A6-A9FA-911038769BCC}"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55775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68B7-1450-47A6-A9FA-911038769BCC}"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261830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B868B7-1450-47A6-A9FA-911038769BCC}" type="datetimeFigureOut">
              <a:rPr lang="en-IN" smtClean="0"/>
              <a:t>27-01-2024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234303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B868B7-1450-47A6-A9FA-911038769BCC}"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412008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B868B7-1450-47A6-A9FA-911038769BCC}" type="datetimeFigureOut">
              <a:rPr lang="en-IN" smtClean="0"/>
              <a:t>27-01-2024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19339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B868B7-1450-47A6-A9FA-911038769BCC}" type="datetimeFigureOut">
              <a:rPr lang="en-IN" smtClean="0"/>
              <a:t>27-01-2024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342274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868B7-1450-47A6-A9FA-911038769BCC}" type="datetimeFigureOut">
              <a:rPr lang="en-IN" smtClean="0"/>
              <a:t>27-01-2024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111225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B868B7-1450-47A6-A9FA-911038769BCC}"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44130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B868B7-1450-47A6-A9FA-911038769BCC}" type="datetimeFigureOut">
              <a:rPr lang="en-IN" smtClean="0"/>
              <a:t>27-01-2024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EE7102-F78C-4990-82D5-294907C03E69}" type="slidenum">
              <a:rPr lang="en-IN" smtClean="0"/>
              <a:t>‹#›</a:t>
            </a:fld>
            <a:endParaRPr lang="en-IN"/>
          </a:p>
        </p:txBody>
      </p:sp>
    </p:spTree>
    <p:extLst>
      <p:ext uri="{BB962C8B-B14F-4D97-AF65-F5344CB8AC3E}">
        <p14:creationId xmlns:p14="http://schemas.microsoft.com/office/powerpoint/2010/main" val="179951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868B7-1450-47A6-A9FA-911038769BCC}" type="datetimeFigureOut">
              <a:rPr lang="en-IN" smtClean="0"/>
              <a:t>27-01-2024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E7102-F78C-4990-82D5-294907C03E69}" type="slidenum">
              <a:rPr lang="en-IN" smtClean="0"/>
              <a:t>‹#›</a:t>
            </a:fld>
            <a:endParaRPr lang="en-IN"/>
          </a:p>
        </p:txBody>
      </p:sp>
    </p:spTree>
    <p:extLst>
      <p:ext uri="{BB962C8B-B14F-4D97-AF65-F5344CB8AC3E}">
        <p14:creationId xmlns:p14="http://schemas.microsoft.com/office/powerpoint/2010/main" val="1288264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hyperlink" Target="mailto:juliekumari2014@gmail.com" TargetMode="External"/><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hyperlink" Target="https://peerlist.io/_julie_" TargetMode="External"/><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www.linkedin.com/in/julie-kumari/"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F5BBA-EF94-DF96-7C2E-7E461B64A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75"/>
            <a:ext cx="12192000" cy="68008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23E12BD6-C03F-7960-354C-7A6D5F89BE6F}"/>
              </a:ext>
            </a:extLst>
          </p:cNvPr>
          <p:cNvSpPr/>
          <p:nvPr/>
        </p:nvSpPr>
        <p:spPr>
          <a:xfrm>
            <a:off x="6533338" y="5739564"/>
            <a:ext cx="5482591"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rgbClr val="74EA32"/>
                </a:solidFill>
                <a:effectLst/>
                <a:latin typeface="Algerian" panose="04020705040A02060702" pitchFamily="82" charset="0"/>
              </a:rPr>
              <a:t>PROJECT OWNER: JULIE KUMARI</a:t>
            </a:r>
          </a:p>
        </p:txBody>
      </p:sp>
    </p:spTree>
    <p:extLst>
      <p:ext uri="{BB962C8B-B14F-4D97-AF65-F5344CB8AC3E}">
        <p14:creationId xmlns:p14="http://schemas.microsoft.com/office/powerpoint/2010/main" val="152008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F0673E9-755D-5144-AFA3-E3FBEA7FFE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E9FAD41-3B1A-BC21-A8DA-79DBE6978802}"/>
              </a:ext>
            </a:extLst>
          </p:cNvPr>
          <p:cNvSpPr/>
          <p:nvPr/>
        </p:nvSpPr>
        <p:spPr>
          <a:xfrm>
            <a:off x="4383317" y="439058"/>
            <a:ext cx="4278230" cy="923330"/>
          </a:xfrm>
          <a:prstGeom prst="rect">
            <a:avLst/>
          </a:prstGeom>
          <a:noFill/>
          <a:effectLst/>
        </p:spPr>
        <p:txBody>
          <a:bodyPr wrap="square" lIns="91440" tIns="45720" rIns="91440" bIns="45720">
            <a:spAutoFit/>
          </a:bodyPr>
          <a:lstStyle/>
          <a:p>
            <a:pPr algn="ctr"/>
            <a:r>
              <a:rPr lang="en-US" sz="5400" b="1" spc="50" dirty="0">
                <a:ln w="0"/>
                <a:effectLst>
                  <a:innerShdw blurRad="63500" dist="50800" dir="10800000">
                    <a:prstClr val="black">
                      <a:alpha val="50000"/>
                    </a:prstClr>
                  </a:innerShdw>
                </a:effectLst>
              </a:rPr>
              <a:t>CONCLUSION</a:t>
            </a:r>
            <a:endParaRPr lang="en-IN" sz="5400" b="1" spc="50" dirty="0">
              <a:ln w="0"/>
              <a:effectLst>
                <a:innerShdw blurRad="63500" dist="50800" dir="10800000">
                  <a:prstClr val="black">
                    <a:alpha val="50000"/>
                  </a:prstClr>
                </a:innerShdw>
              </a:effectLst>
            </a:endParaRPr>
          </a:p>
        </p:txBody>
      </p:sp>
      <p:sp>
        <p:nvSpPr>
          <p:cNvPr id="16" name="Rectangle 15">
            <a:extLst>
              <a:ext uri="{FF2B5EF4-FFF2-40B4-BE49-F238E27FC236}">
                <a16:creationId xmlns:a16="http://schemas.microsoft.com/office/drawing/2014/main" id="{78F35FA6-F67B-D627-F4C5-837134EFE973}"/>
              </a:ext>
            </a:extLst>
          </p:cNvPr>
          <p:cNvSpPr/>
          <p:nvPr/>
        </p:nvSpPr>
        <p:spPr>
          <a:xfrm>
            <a:off x="4383317" y="2022516"/>
            <a:ext cx="7431314" cy="3934761"/>
          </a:xfrm>
          <a:prstGeom prst="rect">
            <a:avLst/>
          </a:prstGeom>
          <a:noFill/>
        </p:spPr>
        <p:txBody>
          <a:bodyPr wrap="square" lIns="91440" tIns="45720" rIns="91440" bIns="45720">
            <a:spAutoFit/>
          </a:bodyPr>
          <a:lstStyle/>
          <a:p>
            <a:pPr algn="just"/>
            <a:r>
              <a:rPr lang="en-US" sz="2400" b="0" i="0" dirty="0">
                <a:solidFill>
                  <a:schemeClr val="bg1"/>
                </a:solidFill>
                <a:effectLst/>
                <a:latin typeface="Google Sans"/>
              </a:rPr>
              <a:t>Beyond binge-worthy: We dissected the captivating world of Netflix Originals, using a comprehensive data analysis to uncover hidden gems. Our goal? Not only to understand what makes these films popular but also to prepare this data for future machine learning models. By pinpointing the defining features of successful content, we aim to equip Netflix with the knowledge to craft even more captivating experiences, expanding their reach and solidifying their position in the ever-evolving OTT landscape.</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942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1A0F9-BAC3-F7B4-054F-E9E54B2C22EE}"/>
              </a:ext>
            </a:extLst>
          </p:cNvPr>
          <p:cNvPicPr>
            <a:picLocks noChangeAspect="1"/>
          </p:cNvPicPr>
          <p:nvPr/>
        </p:nvPicPr>
        <p:blipFill rotWithShape="1">
          <a:blip r:embed="rId2">
            <a:extLst>
              <a:ext uri="{28A0092B-C50C-407E-A947-70E740481C1C}">
                <a14:useLocalDpi xmlns:a14="http://schemas.microsoft.com/office/drawing/2010/main" val="0"/>
              </a:ext>
            </a:extLst>
          </a:blip>
          <a:srcRect l="381" r="-381" b="12592"/>
          <a:stretch/>
        </p:blipFill>
        <p:spPr>
          <a:xfrm>
            <a:off x="686857" y="231271"/>
            <a:ext cx="10904922" cy="6328227"/>
          </a:xfrm>
          <a:prstGeom prst="rect">
            <a:avLst/>
          </a:prstGeom>
          <a:ln>
            <a:noFill/>
          </a:ln>
          <a:effectLst>
            <a:softEdge rad="112500"/>
          </a:effectLst>
        </p:spPr>
      </p:pic>
      <p:sp>
        <p:nvSpPr>
          <p:cNvPr id="8" name="Thought Bubble: Cloud 7">
            <a:extLst>
              <a:ext uri="{FF2B5EF4-FFF2-40B4-BE49-F238E27FC236}">
                <a16:creationId xmlns:a16="http://schemas.microsoft.com/office/drawing/2014/main" id="{E4A7A7BF-00F7-4930-833D-8C8A3F83803E}"/>
              </a:ext>
            </a:extLst>
          </p:cNvPr>
          <p:cNvSpPr/>
          <p:nvPr/>
        </p:nvSpPr>
        <p:spPr>
          <a:xfrm>
            <a:off x="7612102" y="838263"/>
            <a:ext cx="2568348" cy="1464468"/>
          </a:xfrm>
          <a:prstGeom prst="cloudCallou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IN" sz="1800" b="1" dirty="0">
                <a:solidFill>
                  <a:srgbClr val="A40000"/>
                </a:solidFill>
                <a:latin typeface="Ink Free" panose="03080402000500000000" pitchFamily="66" charset="0"/>
              </a:rPr>
              <a:t>Connect with me for any concern or query</a:t>
            </a:r>
          </a:p>
        </p:txBody>
      </p:sp>
      <p:pic>
        <p:nvPicPr>
          <p:cNvPr id="9" name="Picture 8">
            <a:extLst>
              <a:ext uri="{FF2B5EF4-FFF2-40B4-BE49-F238E27FC236}">
                <a16:creationId xmlns:a16="http://schemas.microsoft.com/office/drawing/2014/main" id="{815551E4-6816-45AA-BECE-E577C6F107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6481" y="4935112"/>
            <a:ext cx="627501" cy="573489"/>
          </a:xfrm>
          <a:prstGeom prst="rect">
            <a:avLst/>
          </a:prstGeom>
        </p:spPr>
      </p:pic>
      <p:pic>
        <p:nvPicPr>
          <p:cNvPr id="10" name="Picture 9">
            <a:extLst>
              <a:ext uri="{FF2B5EF4-FFF2-40B4-BE49-F238E27FC236}">
                <a16:creationId xmlns:a16="http://schemas.microsoft.com/office/drawing/2014/main" id="{A86AD5B7-B001-4DBD-8E07-56D83CD700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580" y="2068461"/>
            <a:ext cx="607153" cy="567885"/>
          </a:xfrm>
          <a:prstGeom prst="rect">
            <a:avLst/>
          </a:prstGeom>
        </p:spPr>
      </p:pic>
      <p:pic>
        <p:nvPicPr>
          <p:cNvPr id="11" name="Picture 10">
            <a:extLst>
              <a:ext uri="{FF2B5EF4-FFF2-40B4-BE49-F238E27FC236}">
                <a16:creationId xmlns:a16="http://schemas.microsoft.com/office/drawing/2014/main" id="{03BB6DF6-F8B2-49CA-BE37-7EF8F3BAA8F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929288" y="1218105"/>
            <a:ext cx="725738" cy="704784"/>
          </a:xfrm>
          <a:prstGeom prst="rect">
            <a:avLst/>
          </a:prstGeom>
        </p:spPr>
      </p:pic>
      <p:pic>
        <p:nvPicPr>
          <p:cNvPr id="12" name="Picture 11">
            <a:extLst>
              <a:ext uri="{FF2B5EF4-FFF2-40B4-BE49-F238E27FC236}">
                <a16:creationId xmlns:a16="http://schemas.microsoft.com/office/drawing/2014/main" id="{E8AE4DA1-0A79-B375-97BF-FCC7C6561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8580" y="5748300"/>
            <a:ext cx="571500" cy="571499"/>
          </a:xfrm>
          <a:prstGeom prst="rect">
            <a:avLst/>
          </a:prstGeom>
        </p:spPr>
      </p:pic>
      <p:pic>
        <p:nvPicPr>
          <p:cNvPr id="18" name="Picture 17">
            <a:hlinkClick r:id="rId7"/>
            <a:extLst>
              <a:ext uri="{FF2B5EF4-FFF2-40B4-BE49-F238E27FC236}">
                <a16:creationId xmlns:a16="http://schemas.microsoft.com/office/drawing/2014/main" id="{950824C0-2FEE-9A2F-890F-3A49F4F099BC}"/>
              </a:ext>
            </a:extLst>
          </p:cNvPr>
          <p:cNvPicPr>
            <a:picLocks noChangeAspect="1"/>
          </p:cNvPicPr>
          <p:nvPr/>
        </p:nvPicPr>
        <p:blipFill>
          <a:blip r:embed="rId8"/>
          <a:stretch>
            <a:fillRect/>
          </a:stretch>
        </p:blipFill>
        <p:spPr>
          <a:xfrm>
            <a:off x="3709445" y="2177331"/>
            <a:ext cx="2951532" cy="403413"/>
          </a:xfrm>
          <a:prstGeom prst="rect">
            <a:avLst/>
          </a:prstGeom>
        </p:spPr>
      </p:pic>
      <p:pic>
        <p:nvPicPr>
          <p:cNvPr id="19" name="Picture 18">
            <a:hlinkClick r:id="rId9"/>
            <a:extLst>
              <a:ext uri="{FF2B5EF4-FFF2-40B4-BE49-F238E27FC236}">
                <a16:creationId xmlns:a16="http://schemas.microsoft.com/office/drawing/2014/main" id="{B175F229-7405-6113-DEF7-0DACDFE79101}"/>
              </a:ext>
            </a:extLst>
          </p:cNvPr>
          <p:cNvPicPr>
            <a:picLocks noChangeAspect="1"/>
          </p:cNvPicPr>
          <p:nvPr/>
        </p:nvPicPr>
        <p:blipFill>
          <a:blip r:embed="rId10"/>
          <a:stretch>
            <a:fillRect/>
          </a:stretch>
        </p:blipFill>
        <p:spPr>
          <a:xfrm>
            <a:off x="3813665" y="5036958"/>
            <a:ext cx="1371546" cy="369796"/>
          </a:xfrm>
          <a:prstGeom prst="rect">
            <a:avLst/>
          </a:prstGeom>
        </p:spPr>
      </p:pic>
      <p:sp>
        <p:nvSpPr>
          <p:cNvPr id="20" name="TextBox 18">
            <a:hlinkClick r:id="rId11"/>
            <a:extLst>
              <a:ext uri="{FF2B5EF4-FFF2-40B4-BE49-F238E27FC236}">
                <a16:creationId xmlns:a16="http://schemas.microsoft.com/office/drawing/2014/main" id="{C4A0AEF6-86D0-3EDA-1FFA-CBAFA832047D}"/>
              </a:ext>
            </a:extLst>
          </p:cNvPr>
          <p:cNvSpPr txBox="1"/>
          <p:nvPr/>
        </p:nvSpPr>
        <p:spPr>
          <a:xfrm>
            <a:off x="3813665" y="5803832"/>
            <a:ext cx="2409265" cy="358588"/>
          </a:xfrm>
          <a:prstGeom prst="rect">
            <a:avLst/>
          </a:prstGeom>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600" b="1" dirty="0">
                <a:solidFill>
                  <a:schemeClr val="accent2">
                    <a:lumMod val="75000"/>
                  </a:schemeClr>
                </a:solidFill>
              </a:rPr>
              <a:t>https://peerlist.io/_julie_</a:t>
            </a:r>
          </a:p>
        </p:txBody>
      </p:sp>
      <p:sp>
        <p:nvSpPr>
          <p:cNvPr id="21" name="Rectangle 20">
            <a:extLst>
              <a:ext uri="{FF2B5EF4-FFF2-40B4-BE49-F238E27FC236}">
                <a16:creationId xmlns:a16="http://schemas.microsoft.com/office/drawing/2014/main" id="{20FE8174-5414-F379-0455-9F00BB0C93AB}"/>
              </a:ext>
            </a:extLst>
          </p:cNvPr>
          <p:cNvSpPr/>
          <p:nvPr/>
        </p:nvSpPr>
        <p:spPr>
          <a:xfrm>
            <a:off x="3813665" y="1370442"/>
            <a:ext cx="1271502" cy="400110"/>
          </a:xfrm>
          <a:prstGeom prst="rect">
            <a:avLst/>
          </a:prstGeom>
          <a:noFill/>
        </p:spPr>
        <p:txBody>
          <a:bodyPr wrap="none" lIns="91440" tIns="45720" rIns="91440" bIns="45720">
            <a:spAutoFit/>
          </a:bodyPr>
          <a:lstStyle/>
          <a:p>
            <a:pPr algn="ctr"/>
            <a:r>
              <a:rPr lang="en-US" sz="2000" b="0" cap="none" spc="0" dirty="0">
                <a:ln w="0"/>
                <a:solidFill>
                  <a:schemeClr val="accent2"/>
                </a:solidFill>
                <a:effectLst>
                  <a:outerShdw blurRad="38100" dist="19050" dir="2700000" algn="tl" rotWithShape="0">
                    <a:schemeClr val="dk1">
                      <a:alpha val="40000"/>
                    </a:schemeClr>
                  </a:outerShdw>
                </a:effectLst>
              </a:rPr>
              <a:t>_julie_03_</a:t>
            </a:r>
          </a:p>
        </p:txBody>
      </p:sp>
    </p:spTree>
    <p:extLst>
      <p:ext uri="{BB962C8B-B14F-4D97-AF65-F5344CB8AC3E}">
        <p14:creationId xmlns:p14="http://schemas.microsoft.com/office/powerpoint/2010/main" val="404374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490F7-1D32-1BD7-B30A-F09AAB52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824"/>
            <a:ext cx="3784209" cy="2148114"/>
          </a:xfrm>
          <a:prstGeom prst="rect">
            <a:avLst/>
          </a:prstGeom>
        </p:spPr>
      </p:pic>
      <p:graphicFrame>
        <p:nvGraphicFramePr>
          <p:cNvPr id="2" name="Diagram 1">
            <a:extLst>
              <a:ext uri="{FF2B5EF4-FFF2-40B4-BE49-F238E27FC236}">
                <a16:creationId xmlns:a16="http://schemas.microsoft.com/office/drawing/2014/main" id="{5E6CE5F8-F7E9-5D19-446B-5421428A6CAF}"/>
              </a:ext>
            </a:extLst>
          </p:cNvPr>
          <p:cNvGraphicFramePr/>
          <p:nvPr>
            <p:extLst>
              <p:ext uri="{D42A27DB-BD31-4B8C-83A1-F6EECF244321}">
                <p14:modId xmlns:p14="http://schemas.microsoft.com/office/powerpoint/2010/main" val="1588496764"/>
              </p:ext>
            </p:extLst>
          </p:nvPr>
        </p:nvGraphicFramePr>
        <p:xfrm>
          <a:off x="4281714" y="356808"/>
          <a:ext cx="8128000" cy="4186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Oval 4">
            <a:extLst>
              <a:ext uri="{FF2B5EF4-FFF2-40B4-BE49-F238E27FC236}">
                <a16:creationId xmlns:a16="http://schemas.microsoft.com/office/drawing/2014/main" id="{DCA40C49-78FA-66BB-8C23-5900E70BF70E}"/>
              </a:ext>
            </a:extLst>
          </p:cNvPr>
          <p:cNvSpPr/>
          <p:nvPr/>
        </p:nvSpPr>
        <p:spPr>
          <a:xfrm>
            <a:off x="5383702" y="4835788"/>
            <a:ext cx="1163339" cy="1163339"/>
          </a:xfrm>
          <a:prstGeom prst="ellipse">
            <a:avLst/>
          </a:prstGeom>
          <a:solidFill>
            <a:schemeClr val="tx1">
              <a:alpha val="82000"/>
            </a:schemeClr>
          </a:solid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8" name="Arrow: Pentagon 4">
            <a:extLst>
              <a:ext uri="{FF2B5EF4-FFF2-40B4-BE49-F238E27FC236}">
                <a16:creationId xmlns:a16="http://schemas.microsoft.com/office/drawing/2014/main" id="{2B0D2AD7-3269-D3BE-DB0F-7A0D7AA1E21D}"/>
              </a:ext>
            </a:extLst>
          </p:cNvPr>
          <p:cNvSpPr txBox="1"/>
          <p:nvPr/>
        </p:nvSpPr>
        <p:spPr>
          <a:xfrm>
            <a:off x="6256206" y="4835788"/>
            <a:ext cx="5114285" cy="116333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513001" tIns="186690" rIns="348488" bIns="186690" numCol="1" spcCol="1270" anchor="ctr" anchorCtr="0">
            <a:noAutofit/>
          </a:bodyPr>
          <a:lstStyle/>
          <a:p>
            <a:pPr marL="0" lvl="0" indent="0" algn="ctr" defTabSz="2178050">
              <a:lnSpc>
                <a:spcPct val="90000"/>
              </a:lnSpc>
              <a:spcBef>
                <a:spcPct val="0"/>
              </a:spcBef>
              <a:spcAft>
                <a:spcPct val="35000"/>
              </a:spcAft>
              <a:buNone/>
            </a:pPr>
            <a:r>
              <a:rPr lang="en-IN" sz="4900" kern="1200" dirty="0"/>
              <a:t>CONCLUSION</a:t>
            </a:r>
          </a:p>
        </p:txBody>
      </p:sp>
      <p:sp>
        <p:nvSpPr>
          <p:cNvPr id="9" name="Rectangle 8">
            <a:extLst>
              <a:ext uri="{FF2B5EF4-FFF2-40B4-BE49-F238E27FC236}">
                <a16:creationId xmlns:a16="http://schemas.microsoft.com/office/drawing/2014/main" id="{3FADED49-02B6-F12E-A6D9-37C6801BE45A}"/>
              </a:ext>
            </a:extLst>
          </p:cNvPr>
          <p:cNvSpPr/>
          <p:nvPr/>
        </p:nvSpPr>
        <p:spPr>
          <a:xfrm>
            <a:off x="5697508" y="397208"/>
            <a:ext cx="535724"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1</a:t>
            </a:r>
          </a:p>
        </p:txBody>
      </p:sp>
      <p:sp>
        <p:nvSpPr>
          <p:cNvPr id="10" name="Rectangle 9">
            <a:extLst>
              <a:ext uri="{FF2B5EF4-FFF2-40B4-BE49-F238E27FC236}">
                <a16:creationId xmlns:a16="http://schemas.microsoft.com/office/drawing/2014/main" id="{D5596257-43AF-BFEA-10F3-989A9098371F}"/>
              </a:ext>
            </a:extLst>
          </p:cNvPr>
          <p:cNvSpPr/>
          <p:nvPr/>
        </p:nvSpPr>
        <p:spPr>
          <a:xfrm>
            <a:off x="5697507" y="1884922"/>
            <a:ext cx="535724"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2</a:t>
            </a:r>
          </a:p>
        </p:txBody>
      </p:sp>
      <p:sp>
        <p:nvSpPr>
          <p:cNvPr id="11" name="Rectangle 10">
            <a:extLst>
              <a:ext uri="{FF2B5EF4-FFF2-40B4-BE49-F238E27FC236}">
                <a16:creationId xmlns:a16="http://schemas.microsoft.com/office/drawing/2014/main" id="{83A3BF32-5A57-DA8B-9732-6D91897A7D02}"/>
              </a:ext>
            </a:extLst>
          </p:cNvPr>
          <p:cNvSpPr/>
          <p:nvPr/>
        </p:nvSpPr>
        <p:spPr>
          <a:xfrm>
            <a:off x="5697507" y="3459797"/>
            <a:ext cx="535724"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3</a:t>
            </a:r>
          </a:p>
        </p:txBody>
      </p:sp>
      <p:sp>
        <p:nvSpPr>
          <p:cNvPr id="12" name="Rectangle 11">
            <a:extLst>
              <a:ext uri="{FF2B5EF4-FFF2-40B4-BE49-F238E27FC236}">
                <a16:creationId xmlns:a16="http://schemas.microsoft.com/office/drawing/2014/main" id="{DC65C80F-4DA6-3BEE-458D-07F15522CE5F}"/>
              </a:ext>
            </a:extLst>
          </p:cNvPr>
          <p:cNvSpPr/>
          <p:nvPr/>
        </p:nvSpPr>
        <p:spPr>
          <a:xfrm>
            <a:off x="5667932" y="4955792"/>
            <a:ext cx="535724"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4</a:t>
            </a:r>
          </a:p>
        </p:txBody>
      </p:sp>
    </p:spTree>
    <p:extLst>
      <p:ext uri="{BB962C8B-B14F-4D97-AF65-F5344CB8AC3E}">
        <p14:creationId xmlns:p14="http://schemas.microsoft.com/office/powerpoint/2010/main" val="148537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1A2BAB-B50D-6AEC-3A75-F10645C21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52" y="-2213"/>
            <a:ext cx="12192000" cy="6858000"/>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5091E4DD-B359-0BC8-9092-3775927A4977}"/>
              </a:ext>
            </a:extLst>
          </p:cNvPr>
          <p:cNvSpPr/>
          <p:nvPr/>
        </p:nvSpPr>
        <p:spPr>
          <a:xfrm>
            <a:off x="3383304" y="4366298"/>
            <a:ext cx="7870538" cy="2062103"/>
          </a:xfrm>
          <a:prstGeom prst="rect">
            <a:avLst/>
          </a:prstGeom>
          <a:noFill/>
        </p:spPr>
        <p:txBody>
          <a:bodyPr wrap="square" lIns="91440" tIns="45720" rIns="91440" bIns="45720">
            <a:spAutoFit/>
          </a:bodyPr>
          <a:lstStyle/>
          <a:p>
            <a:pPr algn="ctr"/>
            <a:r>
              <a:rPr lang="en-US" sz="2400" b="1" i="0" dirty="0">
                <a:solidFill>
                  <a:schemeClr val="bg1"/>
                </a:solidFill>
                <a:effectLst/>
                <a:latin typeface="Google Sans"/>
              </a:rPr>
              <a:t>Cracking the Netflix Code: Exploring the Anatomy of Hit Original Films</a:t>
            </a:r>
          </a:p>
          <a:p>
            <a:pPr algn="just"/>
            <a:r>
              <a:rPr lang="en-US" sz="2000" b="1" i="0" dirty="0">
                <a:solidFill>
                  <a:srgbClr val="A40000"/>
                </a:solidFill>
                <a:effectLst/>
                <a:latin typeface="Google Sans"/>
              </a:rPr>
              <a:t>Unlocking the secrets of successful Netflix originals. Analyzing genre, runtime, ratings, and language to predict hits and captivate audiences, expanding market share and dominating the OTT scene. Dive in with us and discover the formula for Netflix gold!</a:t>
            </a:r>
          </a:p>
        </p:txBody>
      </p:sp>
      <p:sp>
        <p:nvSpPr>
          <p:cNvPr id="4" name="Rectangle 3">
            <a:extLst>
              <a:ext uri="{FF2B5EF4-FFF2-40B4-BE49-F238E27FC236}">
                <a16:creationId xmlns:a16="http://schemas.microsoft.com/office/drawing/2014/main" id="{74C0B070-D71A-7066-1FD7-E0DD14CBD5AD}"/>
              </a:ext>
            </a:extLst>
          </p:cNvPr>
          <p:cNvSpPr/>
          <p:nvPr/>
        </p:nvSpPr>
        <p:spPr>
          <a:xfrm>
            <a:off x="3383304" y="2719461"/>
            <a:ext cx="7269822" cy="1077218"/>
          </a:xfrm>
          <a:prstGeom prst="rect">
            <a:avLst/>
          </a:prstGeom>
          <a:noFill/>
        </p:spPr>
        <p:txBody>
          <a:bodyPr wrap="square" lIns="91440" tIns="45720" rIns="91440" bIns="45720">
            <a:spAutoFit/>
          </a:bodyPr>
          <a:lstStyle/>
          <a:p>
            <a:pPr algn="l"/>
            <a:r>
              <a:rPr lang="en-IN" sz="3200" b="0" i="0" dirty="0">
                <a:solidFill>
                  <a:srgbClr val="FF0000"/>
                </a:solidFill>
                <a:effectLst/>
                <a:latin typeface="Arial Black" panose="020B0A04020102020204" pitchFamily="34" charset="0"/>
              </a:rPr>
              <a:t>Netflix Originals: Beyond Bingeworthy</a:t>
            </a:r>
          </a:p>
        </p:txBody>
      </p:sp>
      <p:sp>
        <p:nvSpPr>
          <p:cNvPr id="5" name="Oval 4">
            <a:extLst>
              <a:ext uri="{FF2B5EF4-FFF2-40B4-BE49-F238E27FC236}">
                <a16:creationId xmlns:a16="http://schemas.microsoft.com/office/drawing/2014/main" id="{C61B2099-36DD-1B4D-AD78-DE840B95C6B4}"/>
              </a:ext>
            </a:extLst>
          </p:cNvPr>
          <p:cNvSpPr/>
          <p:nvPr/>
        </p:nvSpPr>
        <p:spPr>
          <a:xfrm>
            <a:off x="243082" y="146028"/>
            <a:ext cx="1727200" cy="1770742"/>
          </a:xfrm>
          <a:prstGeom prst="ellipse">
            <a:avLst/>
          </a:prstGeom>
          <a:scene3d>
            <a:camera prst="isometricOffAxis1Right"/>
            <a:lightRig rig="threePt" dir="t"/>
          </a:scene3d>
          <a:sp3d>
            <a:bevelT prst="convex"/>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600" b="1" dirty="0">
                <a:latin typeface="+mj-lt"/>
              </a:rPr>
              <a:t>1</a:t>
            </a:r>
          </a:p>
        </p:txBody>
      </p:sp>
      <p:sp>
        <p:nvSpPr>
          <p:cNvPr id="9" name="Rectangle 8">
            <a:extLst>
              <a:ext uri="{FF2B5EF4-FFF2-40B4-BE49-F238E27FC236}">
                <a16:creationId xmlns:a16="http://schemas.microsoft.com/office/drawing/2014/main" id="{03508214-7CC1-2000-DEAE-52E2658C24F7}"/>
              </a:ext>
            </a:extLst>
          </p:cNvPr>
          <p:cNvSpPr/>
          <p:nvPr/>
        </p:nvSpPr>
        <p:spPr>
          <a:xfrm>
            <a:off x="2224915" y="569734"/>
            <a:ext cx="4793300" cy="923330"/>
          </a:xfrm>
          <a:prstGeom prst="rect">
            <a:avLst/>
          </a:prstGeom>
          <a:noFill/>
        </p:spPr>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INTRODUCTION</a:t>
            </a:r>
          </a:p>
        </p:txBody>
      </p:sp>
    </p:spTree>
    <p:extLst>
      <p:ext uri="{BB962C8B-B14F-4D97-AF65-F5344CB8AC3E}">
        <p14:creationId xmlns:p14="http://schemas.microsoft.com/office/powerpoint/2010/main" val="116227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D5696F-02F1-016B-BB7A-652094188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Rectangle 8">
            <a:extLst>
              <a:ext uri="{FF2B5EF4-FFF2-40B4-BE49-F238E27FC236}">
                <a16:creationId xmlns:a16="http://schemas.microsoft.com/office/drawing/2014/main" id="{77871181-0B25-CD4A-58C2-13D971950245}"/>
              </a:ext>
            </a:extLst>
          </p:cNvPr>
          <p:cNvSpPr/>
          <p:nvPr/>
        </p:nvSpPr>
        <p:spPr>
          <a:xfrm>
            <a:off x="345627" y="3237357"/>
            <a:ext cx="9698257" cy="3170099"/>
          </a:xfrm>
          <a:prstGeom prst="rect">
            <a:avLst/>
          </a:prstGeom>
          <a:noFill/>
        </p:spPr>
        <p:txBody>
          <a:bodyPr wrap="square" lIns="91440" tIns="45720" rIns="91440" bIns="45720">
            <a:spAutoFit/>
          </a:bodyPr>
          <a:lstStyle/>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What is the average IMDB score for each genre?</a:t>
            </a: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Which genre has the highest average runtime?</a:t>
            </a: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Are longer movies rated higher on IMDB?</a:t>
            </a:r>
            <a:endParaRPr lang="en-US" sz="2000" dirty="0">
              <a:solidFill>
                <a:schemeClr val="bg1"/>
              </a:solidFill>
              <a:latin typeface="Calibri" panose="020F0502020204030204" pitchFamily="34" charset="0"/>
              <a:cs typeface="Calibri" panose="020F0502020204030204" pitchFamily="34" charset="0"/>
            </a:endParaRP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What is the distribution of movies across different languages?</a:t>
            </a: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What is the trend in the number of releases over the years?</a:t>
            </a:r>
            <a:endParaRPr lang="en-US" sz="2000" dirty="0">
              <a:solidFill>
                <a:schemeClr val="bg1"/>
              </a:solidFill>
              <a:latin typeface="Calibri" panose="020F0502020204030204" pitchFamily="34" charset="0"/>
              <a:cs typeface="Calibri" panose="020F0502020204030204" pitchFamily="34" charset="0"/>
            </a:endParaRP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Which year had the highest average IMDB score?</a:t>
            </a: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Are movies in certain languages rated higher on average?</a:t>
            </a:r>
          </a:p>
          <a:p>
            <a:pPr marL="685800" indent="-685800">
              <a:buFont typeface="Wingdings" panose="05000000000000000000" pitchFamily="2" charset="2"/>
              <a:buChar char="q"/>
            </a:pPr>
            <a:r>
              <a:rPr lang="en-US" sz="2000" dirty="0">
                <a:solidFill>
                  <a:schemeClr val="bg1"/>
                </a:solidFill>
                <a:latin typeface="Calibri" panose="020F0502020204030204" pitchFamily="34" charset="0"/>
                <a:cs typeface="Calibri" panose="020F0502020204030204" pitchFamily="34" charset="0"/>
              </a:rPr>
              <a:t>What is the distribution of IMDB scores?</a:t>
            </a: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What is the most common genre on Netflix?</a:t>
            </a:r>
            <a:endParaRPr lang="en-US" sz="2000" dirty="0">
              <a:solidFill>
                <a:schemeClr val="bg1"/>
              </a:solidFill>
              <a:latin typeface="Calibri" panose="020F0502020204030204" pitchFamily="34" charset="0"/>
              <a:cs typeface="Calibri" panose="020F0502020204030204" pitchFamily="34" charset="0"/>
            </a:endParaRPr>
          </a:p>
          <a:p>
            <a:pPr marL="685800" indent="-685800">
              <a:buFont typeface="Wingdings" panose="05000000000000000000" pitchFamily="2" charset="2"/>
              <a:buChar char="q"/>
            </a:pPr>
            <a:r>
              <a:rPr lang="en-US" sz="2000" i="0" u="none" strike="noStrike" dirty="0">
                <a:solidFill>
                  <a:schemeClr val="bg1"/>
                </a:solidFill>
                <a:effectLst/>
                <a:latin typeface="Calibri" panose="020F0502020204030204" pitchFamily="34" charset="0"/>
                <a:cs typeface="Calibri" panose="020F0502020204030204" pitchFamily="34" charset="0"/>
              </a:rPr>
              <a:t>What is the average runtime of movies released in different months?</a:t>
            </a:r>
            <a:endParaRPr lang="en-US" sz="600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09358BF6-9F89-8468-34BD-6F943A670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171" y="1"/>
            <a:ext cx="5413829" cy="6734628"/>
          </a:xfrm>
          <a:prstGeom prst="rect">
            <a:avLst/>
          </a:prstGeom>
          <a:effectLst>
            <a:softEdge rad="635000"/>
          </a:effectLst>
        </p:spPr>
      </p:pic>
      <p:sp>
        <p:nvSpPr>
          <p:cNvPr id="24" name="Oval 23">
            <a:extLst>
              <a:ext uri="{FF2B5EF4-FFF2-40B4-BE49-F238E27FC236}">
                <a16:creationId xmlns:a16="http://schemas.microsoft.com/office/drawing/2014/main" id="{FACD3ED9-7328-F017-E466-F6707075EE15}"/>
              </a:ext>
            </a:extLst>
          </p:cNvPr>
          <p:cNvSpPr/>
          <p:nvPr/>
        </p:nvSpPr>
        <p:spPr>
          <a:xfrm>
            <a:off x="243082" y="146028"/>
            <a:ext cx="1727200" cy="1770742"/>
          </a:xfrm>
          <a:prstGeom prst="ellipse">
            <a:avLst/>
          </a:prstGeom>
          <a:scene3d>
            <a:camera prst="isometricOffAxis1Right"/>
            <a:lightRig rig="threePt" dir="t"/>
          </a:scene3d>
          <a:sp3d>
            <a:bevelT prst="convex"/>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600" b="1" dirty="0">
                <a:latin typeface="+mj-lt"/>
              </a:rPr>
              <a:t>2</a:t>
            </a:r>
          </a:p>
        </p:txBody>
      </p:sp>
      <p:sp>
        <p:nvSpPr>
          <p:cNvPr id="25" name="Rectangle 24">
            <a:extLst>
              <a:ext uri="{FF2B5EF4-FFF2-40B4-BE49-F238E27FC236}">
                <a16:creationId xmlns:a16="http://schemas.microsoft.com/office/drawing/2014/main" id="{378031BB-E6A8-9841-8A28-66A4397DAF37}"/>
              </a:ext>
            </a:extLst>
          </p:cNvPr>
          <p:cNvSpPr/>
          <p:nvPr/>
        </p:nvSpPr>
        <p:spPr>
          <a:xfrm>
            <a:off x="2042645" y="597455"/>
            <a:ext cx="4942379" cy="830997"/>
          </a:xfrm>
          <a:prstGeom prst="rect">
            <a:avLst/>
          </a:prstGeom>
          <a:noFill/>
        </p:spPr>
        <p:txBody>
          <a:bodyPr wrap="none" lIns="91440" tIns="45720" rIns="91440" bIns="45720">
            <a:spAutoFit/>
          </a:bodyPr>
          <a:lstStyle/>
          <a:p>
            <a:pPr algn="ctr"/>
            <a:r>
              <a:rPr lang="en-US" sz="4800" b="1"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KPI/OBJECTIVEs</a:t>
            </a:r>
          </a:p>
        </p:txBody>
      </p:sp>
    </p:spTree>
    <p:extLst>
      <p:ext uri="{BB962C8B-B14F-4D97-AF65-F5344CB8AC3E}">
        <p14:creationId xmlns:p14="http://schemas.microsoft.com/office/powerpoint/2010/main" val="852005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6BB41E2-ED96-7A15-E9A3-2F625000F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45"/>
            <a:ext cx="12192000" cy="6653915"/>
          </a:xfrm>
          <a:prstGeom prst="rect">
            <a:avLst/>
          </a:prstGeom>
          <a:effectLst>
            <a:softEdge rad="317500"/>
          </a:effectLst>
        </p:spPr>
      </p:pic>
      <p:sp>
        <p:nvSpPr>
          <p:cNvPr id="5" name="Oval 4">
            <a:extLst>
              <a:ext uri="{FF2B5EF4-FFF2-40B4-BE49-F238E27FC236}">
                <a16:creationId xmlns:a16="http://schemas.microsoft.com/office/drawing/2014/main" id="{A12705F1-6AE3-3C1B-3C25-93AE86F09CD1}"/>
              </a:ext>
            </a:extLst>
          </p:cNvPr>
          <p:cNvSpPr/>
          <p:nvPr/>
        </p:nvSpPr>
        <p:spPr>
          <a:xfrm>
            <a:off x="620518" y="517801"/>
            <a:ext cx="1727200" cy="1493900"/>
          </a:xfrm>
          <a:prstGeom prst="ellipse">
            <a:avLst/>
          </a:prstGeom>
          <a:scene3d>
            <a:camera prst="isometricOffAxis1Right"/>
            <a:lightRig rig="threePt" dir="t"/>
          </a:scene3d>
          <a:sp3d>
            <a:bevelT prst="convex"/>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6600" b="1" dirty="0">
                <a:latin typeface="+mj-lt"/>
              </a:rPr>
              <a:t>3</a:t>
            </a:r>
          </a:p>
        </p:txBody>
      </p:sp>
      <p:sp>
        <p:nvSpPr>
          <p:cNvPr id="6" name="Rectangle 5">
            <a:extLst>
              <a:ext uri="{FF2B5EF4-FFF2-40B4-BE49-F238E27FC236}">
                <a16:creationId xmlns:a16="http://schemas.microsoft.com/office/drawing/2014/main" id="{C2026DEE-2155-572C-1374-D56C96432237}"/>
              </a:ext>
            </a:extLst>
          </p:cNvPr>
          <p:cNvSpPr/>
          <p:nvPr/>
        </p:nvSpPr>
        <p:spPr>
          <a:xfrm>
            <a:off x="1727200" y="677139"/>
            <a:ext cx="4125718" cy="923330"/>
          </a:xfrm>
          <a:prstGeom prst="rect">
            <a:avLst/>
          </a:prstGeom>
          <a:noFill/>
        </p:spPr>
        <p:txBody>
          <a:bodyPr wrap="square" lIns="91440" tIns="45720" rIns="91440" bIns="45720">
            <a:spAutoFit/>
          </a:bodyPr>
          <a:lstStyle/>
          <a:p>
            <a:pPr algn="ctr"/>
            <a:r>
              <a:rPr lang="en-US" sz="5400" b="1" cap="none" spc="0" dirty="0">
                <a:ln w="0"/>
                <a:solidFill>
                  <a:srgbClr val="A40000"/>
                </a:solidFill>
                <a:effectLst>
                  <a:outerShdw blurRad="38100" dist="19050" dir="2700000" algn="tl" rotWithShape="0">
                    <a:schemeClr val="dk1">
                      <a:alpha val="40000"/>
                    </a:schemeClr>
                  </a:outerShdw>
                </a:effectLst>
                <a:latin typeface="Algerian" panose="04020705040A02060702" pitchFamily="82" charset="0"/>
              </a:rPr>
              <a:t>INSIGHTS</a:t>
            </a:r>
          </a:p>
        </p:txBody>
      </p:sp>
      <p:sp>
        <p:nvSpPr>
          <p:cNvPr id="10" name="TextBox 9">
            <a:extLst>
              <a:ext uri="{FF2B5EF4-FFF2-40B4-BE49-F238E27FC236}">
                <a16:creationId xmlns:a16="http://schemas.microsoft.com/office/drawing/2014/main" id="{E7C8710B-757E-E648-BD87-C40AFFEABA46}"/>
              </a:ext>
            </a:extLst>
          </p:cNvPr>
          <p:cNvSpPr txBox="1"/>
          <p:nvPr/>
        </p:nvSpPr>
        <p:spPr>
          <a:xfrm>
            <a:off x="419051" y="2907931"/>
            <a:ext cx="5970863" cy="400110"/>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rgbClr val="FF0000"/>
                </a:solidFill>
                <a:effectLst/>
                <a:latin typeface="Calibri" panose="020F0502020204030204" pitchFamily="34" charset="0"/>
                <a:cs typeface="Calibri" panose="020F0502020204030204" pitchFamily="34" charset="0"/>
              </a:rPr>
              <a:t>What is the average IMDB score for each genre?</a:t>
            </a:r>
          </a:p>
        </p:txBody>
      </p:sp>
      <p:sp>
        <p:nvSpPr>
          <p:cNvPr id="17" name="TextBox 16">
            <a:extLst>
              <a:ext uri="{FF2B5EF4-FFF2-40B4-BE49-F238E27FC236}">
                <a16:creationId xmlns:a16="http://schemas.microsoft.com/office/drawing/2014/main" id="{33CC4066-5E31-6AF5-A48E-32EBF830B262}"/>
              </a:ext>
            </a:extLst>
          </p:cNvPr>
          <p:cNvSpPr txBox="1"/>
          <p:nvPr/>
        </p:nvSpPr>
        <p:spPr>
          <a:xfrm>
            <a:off x="5852918" y="1600469"/>
            <a:ext cx="6096000" cy="400110"/>
          </a:xfrm>
          <a:prstGeom prst="rect">
            <a:avLst/>
          </a:prstGeom>
          <a:noFill/>
        </p:spPr>
        <p:txBody>
          <a:bodyPr wrap="square">
            <a:spAutoFit/>
          </a:bodyPr>
          <a:lstStyle/>
          <a:p>
            <a:pPr marL="685800" indent="-685800">
              <a:buFont typeface="Wingdings" panose="05000000000000000000" pitchFamily="2" charset="2"/>
              <a:buChar char="q"/>
            </a:pPr>
            <a:r>
              <a:rPr lang="en-US" sz="2000" b="1" dirty="0">
                <a:solidFill>
                  <a:srgbClr val="FF0000"/>
                </a:solidFill>
                <a:latin typeface="Calibri" panose="020F0502020204030204" pitchFamily="34" charset="0"/>
                <a:cs typeface="Calibri" panose="020F0502020204030204" pitchFamily="34" charset="0"/>
              </a:rPr>
              <a:t>Which genre has the highest average runtime?</a:t>
            </a:r>
          </a:p>
        </p:txBody>
      </p:sp>
      <p:graphicFrame>
        <p:nvGraphicFramePr>
          <p:cNvPr id="23" name="Chart 22">
            <a:extLst>
              <a:ext uri="{FF2B5EF4-FFF2-40B4-BE49-F238E27FC236}">
                <a16:creationId xmlns:a16="http://schemas.microsoft.com/office/drawing/2014/main" id="{632E67EF-33A7-4135-AD5E-64FEFF62F48A}"/>
              </a:ext>
            </a:extLst>
          </p:cNvPr>
          <p:cNvGraphicFramePr>
            <a:graphicFrameLocks/>
          </p:cNvGraphicFramePr>
          <p:nvPr>
            <p:extLst>
              <p:ext uri="{D42A27DB-BD31-4B8C-83A1-F6EECF244321}">
                <p14:modId xmlns:p14="http://schemas.microsoft.com/office/powerpoint/2010/main" val="844018927"/>
              </p:ext>
            </p:extLst>
          </p:nvPr>
        </p:nvGraphicFramePr>
        <p:xfrm>
          <a:off x="1106682" y="3353003"/>
          <a:ext cx="5087256"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9AFDBD89-4EA8-7083-3EF1-3ADC8941C83A}"/>
              </a:ext>
            </a:extLst>
          </p:cNvPr>
          <p:cNvGraphicFramePr>
            <a:graphicFrameLocks/>
          </p:cNvGraphicFramePr>
          <p:nvPr>
            <p:extLst>
              <p:ext uri="{D42A27DB-BD31-4B8C-83A1-F6EECF244321}">
                <p14:modId xmlns:p14="http://schemas.microsoft.com/office/powerpoint/2010/main" val="2605150001"/>
              </p:ext>
            </p:extLst>
          </p:nvPr>
        </p:nvGraphicFramePr>
        <p:xfrm>
          <a:off x="6916008" y="2359635"/>
          <a:ext cx="4749897"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5625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4E764-386A-40E7-DFC0-7D8F950E5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effectLst>
            <a:softEdge rad="127000"/>
          </a:effectLst>
        </p:spPr>
      </p:pic>
      <p:sp>
        <p:nvSpPr>
          <p:cNvPr id="5" name="TextBox 4">
            <a:extLst>
              <a:ext uri="{FF2B5EF4-FFF2-40B4-BE49-F238E27FC236}">
                <a16:creationId xmlns:a16="http://schemas.microsoft.com/office/drawing/2014/main" id="{C5960789-8FB8-1502-6DD5-DB2749C4FB65}"/>
              </a:ext>
            </a:extLst>
          </p:cNvPr>
          <p:cNvSpPr txBox="1"/>
          <p:nvPr/>
        </p:nvSpPr>
        <p:spPr>
          <a:xfrm>
            <a:off x="210457" y="572868"/>
            <a:ext cx="6197600" cy="400110"/>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chemeClr val="bg1"/>
                </a:solidFill>
                <a:effectLst/>
                <a:latin typeface="Calibri" panose="020F0502020204030204" pitchFamily="34" charset="0"/>
                <a:cs typeface="Calibri" panose="020F0502020204030204" pitchFamily="34" charset="0"/>
              </a:rPr>
              <a:t>Are longer movies rated higher on IMDB?</a:t>
            </a:r>
            <a:endParaRPr lang="en-US" sz="2000" b="1"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C1524A6-0851-C9F8-70DA-0D3A13F89D3D}"/>
              </a:ext>
            </a:extLst>
          </p:cNvPr>
          <p:cNvSpPr txBox="1"/>
          <p:nvPr/>
        </p:nvSpPr>
        <p:spPr>
          <a:xfrm>
            <a:off x="6096000" y="1191901"/>
            <a:ext cx="6515100" cy="707886"/>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chemeClr val="bg1"/>
                </a:solidFill>
                <a:effectLst/>
                <a:latin typeface="Calibri" panose="020F0502020204030204" pitchFamily="34" charset="0"/>
                <a:cs typeface="Calibri" panose="020F0502020204030204" pitchFamily="34" charset="0"/>
              </a:rPr>
              <a:t>What is the distribution of movies across different languages?</a:t>
            </a:r>
          </a:p>
        </p:txBody>
      </p:sp>
      <p:graphicFrame>
        <p:nvGraphicFramePr>
          <p:cNvPr id="8" name="Chart 7">
            <a:extLst>
              <a:ext uri="{FF2B5EF4-FFF2-40B4-BE49-F238E27FC236}">
                <a16:creationId xmlns:a16="http://schemas.microsoft.com/office/drawing/2014/main" id="{241E054F-509B-40B0-8A6D-93157590E6A3}"/>
              </a:ext>
            </a:extLst>
          </p:cNvPr>
          <p:cNvGraphicFramePr>
            <a:graphicFrameLocks/>
          </p:cNvGraphicFramePr>
          <p:nvPr>
            <p:extLst>
              <p:ext uri="{D42A27DB-BD31-4B8C-83A1-F6EECF244321}">
                <p14:modId xmlns:p14="http://schemas.microsoft.com/office/powerpoint/2010/main" val="1844186027"/>
              </p:ext>
            </p:extLst>
          </p:nvPr>
        </p:nvGraphicFramePr>
        <p:xfrm>
          <a:off x="419100" y="1515067"/>
          <a:ext cx="5257800" cy="3492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5EC1CE3-688D-4F30-1BB3-F1395286C284}"/>
              </a:ext>
            </a:extLst>
          </p:cNvPr>
          <p:cNvGraphicFramePr>
            <a:graphicFrameLocks/>
          </p:cNvGraphicFramePr>
          <p:nvPr>
            <p:extLst>
              <p:ext uri="{D42A27DB-BD31-4B8C-83A1-F6EECF244321}">
                <p14:modId xmlns:p14="http://schemas.microsoft.com/office/powerpoint/2010/main" val="2221070414"/>
              </p:ext>
            </p:extLst>
          </p:nvPr>
        </p:nvGraphicFramePr>
        <p:xfrm>
          <a:off x="6407603" y="3030132"/>
          <a:ext cx="5257800" cy="33036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805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28F4A-0E16-C15A-4571-72CF7D813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a:effectLst>
            <a:softEdge rad="317500"/>
          </a:effectLst>
        </p:spPr>
      </p:pic>
      <p:sp>
        <p:nvSpPr>
          <p:cNvPr id="5" name="TextBox 4">
            <a:extLst>
              <a:ext uri="{FF2B5EF4-FFF2-40B4-BE49-F238E27FC236}">
                <a16:creationId xmlns:a16="http://schemas.microsoft.com/office/drawing/2014/main" id="{010E44C9-5754-362C-919B-1661C4BA5D5C}"/>
              </a:ext>
            </a:extLst>
          </p:cNvPr>
          <p:cNvSpPr txBox="1"/>
          <p:nvPr/>
        </p:nvSpPr>
        <p:spPr>
          <a:xfrm>
            <a:off x="5689599" y="610875"/>
            <a:ext cx="6371772" cy="707886"/>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rgbClr val="FFC000"/>
                </a:solidFill>
                <a:effectLst/>
                <a:latin typeface="Calibri" panose="020F0502020204030204" pitchFamily="34" charset="0"/>
                <a:cs typeface="Calibri" panose="020F0502020204030204" pitchFamily="34" charset="0"/>
              </a:rPr>
              <a:t>What is the trend in the number of releases over the years?</a:t>
            </a:r>
            <a:endParaRPr lang="en-US" sz="2000" b="1" dirty="0">
              <a:solidFill>
                <a:srgbClr val="FFC000"/>
              </a:solidFill>
              <a:latin typeface="Calibri" panose="020F0502020204030204" pitchFamily="34" charset="0"/>
              <a:cs typeface="Calibri" panose="020F0502020204030204" pitchFamily="34" charset="0"/>
            </a:endParaRPr>
          </a:p>
        </p:txBody>
      </p:sp>
      <p:graphicFrame>
        <p:nvGraphicFramePr>
          <p:cNvPr id="6" name="Chart 5">
            <a:extLst>
              <a:ext uri="{FF2B5EF4-FFF2-40B4-BE49-F238E27FC236}">
                <a16:creationId xmlns:a16="http://schemas.microsoft.com/office/drawing/2014/main" id="{186EF6C1-7C56-B240-F6C1-8E5FE88106D0}"/>
              </a:ext>
            </a:extLst>
          </p:cNvPr>
          <p:cNvGraphicFramePr>
            <a:graphicFrameLocks/>
          </p:cNvGraphicFramePr>
          <p:nvPr>
            <p:extLst>
              <p:ext uri="{D42A27DB-BD31-4B8C-83A1-F6EECF244321}">
                <p14:modId xmlns:p14="http://schemas.microsoft.com/office/powerpoint/2010/main" val="3061726222"/>
              </p:ext>
            </p:extLst>
          </p:nvPr>
        </p:nvGraphicFramePr>
        <p:xfrm>
          <a:off x="6901542" y="1592942"/>
          <a:ext cx="4913087" cy="306614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C6FBABB2-873E-44CF-0651-FE9D4255E245}"/>
              </a:ext>
            </a:extLst>
          </p:cNvPr>
          <p:cNvSpPr txBox="1"/>
          <p:nvPr/>
        </p:nvSpPr>
        <p:spPr>
          <a:xfrm>
            <a:off x="377371" y="2418127"/>
            <a:ext cx="6001657" cy="707886"/>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rgbClr val="FFC000"/>
                </a:solidFill>
                <a:effectLst/>
                <a:latin typeface="Calibri" panose="020F0502020204030204" pitchFamily="34" charset="0"/>
                <a:cs typeface="Calibri" panose="020F0502020204030204" pitchFamily="34" charset="0"/>
              </a:rPr>
              <a:t>Which year had the highest average IMDB score?</a:t>
            </a:r>
          </a:p>
        </p:txBody>
      </p:sp>
      <p:graphicFrame>
        <p:nvGraphicFramePr>
          <p:cNvPr id="9" name="Chart 8">
            <a:extLst>
              <a:ext uri="{FF2B5EF4-FFF2-40B4-BE49-F238E27FC236}">
                <a16:creationId xmlns:a16="http://schemas.microsoft.com/office/drawing/2014/main" id="{6DD3574F-C94B-891D-6240-D9E70CE9E022}"/>
              </a:ext>
            </a:extLst>
          </p:cNvPr>
          <p:cNvGraphicFramePr>
            <a:graphicFrameLocks/>
          </p:cNvGraphicFramePr>
          <p:nvPr>
            <p:extLst>
              <p:ext uri="{D42A27DB-BD31-4B8C-83A1-F6EECF244321}">
                <p14:modId xmlns:p14="http://schemas.microsoft.com/office/powerpoint/2010/main" val="1046745506"/>
              </p:ext>
            </p:extLst>
          </p:nvPr>
        </p:nvGraphicFramePr>
        <p:xfrm>
          <a:off x="761998" y="3400194"/>
          <a:ext cx="5058229"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8267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907B2-C459-3BAF-454F-188D61917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8" y="-66785"/>
            <a:ext cx="12192000" cy="6858000"/>
          </a:xfrm>
          <a:prstGeom prst="rect">
            <a:avLst/>
          </a:prstGeom>
          <a:effectLst>
            <a:softEdge rad="317500"/>
          </a:effectLst>
        </p:spPr>
      </p:pic>
      <p:sp>
        <p:nvSpPr>
          <p:cNvPr id="5" name="TextBox 4">
            <a:extLst>
              <a:ext uri="{FF2B5EF4-FFF2-40B4-BE49-F238E27FC236}">
                <a16:creationId xmlns:a16="http://schemas.microsoft.com/office/drawing/2014/main" id="{11C38CF2-0861-C260-C6CD-3688616CCDFF}"/>
              </a:ext>
            </a:extLst>
          </p:cNvPr>
          <p:cNvSpPr txBox="1"/>
          <p:nvPr/>
        </p:nvSpPr>
        <p:spPr>
          <a:xfrm>
            <a:off x="674914" y="736992"/>
            <a:ext cx="5219449" cy="707886"/>
          </a:xfrm>
          <a:prstGeom prst="rect">
            <a:avLst/>
          </a:prstGeom>
          <a:noFill/>
        </p:spPr>
        <p:txBody>
          <a:bodyPr wrap="square">
            <a:spAutoFit/>
          </a:bodyPr>
          <a:lstStyle/>
          <a:p>
            <a:pPr marL="285750" indent="-285750">
              <a:buFont typeface="Wingdings" panose="05000000000000000000" pitchFamily="2" charset="2"/>
              <a:buChar char="q"/>
            </a:pPr>
            <a:r>
              <a:rPr lang="en-US" sz="2000" b="1" i="0" u="none" strike="noStrike" dirty="0">
                <a:solidFill>
                  <a:srgbClr val="FF0000"/>
                </a:solidFill>
                <a:effectLst/>
                <a:latin typeface="Calibri" panose="020F0502020204030204" pitchFamily="34" charset="0"/>
                <a:cs typeface="Calibri" panose="020F0502020204030204" pitchFamily="34" charset="0"/>
              </a:rPr>
              <a:t>Are movies in certain languages rated higher on average?</a:t>
            </a:r>
            <a:endParaRPr lang="en-IN" sz="2000" b="1" dirty="0">
              <a:solidFill>
                <a:srgbClr val="FF0000"/>
              </a:solidFill>
            </a:endParaRPr>
          </a:p>
        </p:txBody>
      </p:sp>
      <p:graphicFrame>
        <p:nvGraphicFramePr>
          <p:cNvPr id="8" name="Chart 7">
            <a:extLst>
              <a:ext uri="{FF2B5EF4-FFF2-40B4-BE49-F238E27FC236}">
                <a16:creationId xmlns:a16="http://schemas.microsoft.com/office/drawing/2014/main" id="{09FD0284-E2B8-373D-2002-8360D9BA77A7}"/>
              </a:ext>
            </a:extLst>
          </p:cNvPr>
          <p:cNvGraphicFramePr>
            <a:graphicFrameLocks/>
          </p:cNvGraphicFramePr>
          <p:nvPr>
            <p:extLst>
              <p:ext uri="{D42A27DB-BD31-4B8C-83A1-F6EECF244321}">
                <p14:modId xmlns:p14="http://schemas.microsoft.com/office/powerpoint/2010/main" val="3696038152"/>
              </p:ext>
            </p:extLst>
          </p:nvPr>
        </p:nvGraphicFramePr>
        <p:xfrm>
          <a:off x="943429" y="1872343"/>
          <a:ext cx="4693597" cy="4045857"/>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3E302511-0FB4-FCD8-4660-C6B3B8E13BC4}"/>
              </a:ext>
            </a:extLst>
          </p:cNvPr>
          <p:cNvSpPr/>
          <p:nvPr/>
        </p:nvSpPr>
        <p:spPr>
          <a:xfrm>
            <a:off x="6898874" y="775512"/>
            <a:ext cx="4618212" cy="707886"/>
          </a:xfrm>
          <a:prstGeom prst="rect">
            <a:avLst/>
          </a:prstGeom>
          <a:noFill/>
        </p:spPr>
        <p:txBody>
          <a:bodyPr wrap="square" lIns="91440" tIns="45720" rIns="91440" bIns="45720">
            <a:spAutoFit/>
          </a:bodyPr>
          <a:lstStyle/>
          <a:p>
            <a:pPr marL="685800" indent="-685800">
              <a:buFont typeface="Wingdings" panose="05000000000000000000" pitchFamily="2" charset="2"/>
              <a:buChar char="q"/>
            </a:pPr>
            <a:r>
              <a:rPr lang="en-US" sz="2000" b="1" dirty="0">
                <a:solidFill>
                  <a:srgbClr val="FF0000"/>
                </a:solidFill>
                <a:latin typeface="Calibri" panose="020F0502020204030204" pitchFamily="34" charset="0"/>
                <a:cs typeface="Calibri" panose="020F0502020204030204" pitchFamily="34" charset="0"/>
              </a:rPr>
              <a:t>What is the distribution of IMDB scores?</a:t>
            </a:r>
          </a:p>
        </p:txBody>
      </p:sp>
      <p:graphicFrame>
        <p:nvGraphicFramePr>
          <p:cNvPr id="4" name="Chart 3">
            <a:extLst>
              <a:ext uri="{FF2B5EF4-FFF2-40B4-BE49-F238E27FC236}">
                <a16:creationId xmlns:a16="http://schemas.microsoft.com/office/drawing/2014/main" id="{3BC46556-B931-0967-B61C-EE94CE2758DD}"/>
              </a:ext>
            </a:extLst>
          </p:cNvPr>
          <p:cNvGraphicFramePr>
            <a:graphicFrameLocks/>
          </p:cNvGraphicFramePr>
          <p:nvPr>
            <p:extLst>
              <p:ext uri="{D42A27DB-BD31-4B8C-83A1-F6EECF244321}">
                <p14:modId xmlns:p14="http://schemas.microsoft.com/office/powerpoint/2010/main" val="3634735469"/>
              </p:ext>
            </p:extLst>
          </p:nvPr>
        </p:nvGraphicFramePr>
        <p:xfrm>
          <a:off x="6414868" y="1872342"/>
          <a:ext cx="5177854" cy="40458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929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E22A5-8843-1F56-4672-56673FBE21C7}"/>
              </a:ext>
            </a:extLst>
          </p:cNvPr>
          <p:cNvPicPr>
            <a:picLocks noChangeAspect="1"/>
          </p:cNvPicPr>
          <p:nvPr/>
        </p:nvPicPr>
        <p:blipFill rotWithShape="1">
          <a:blip r:embed="rId2">
            <a:extLst>
              <a:ext uri="{28A0092B-C50C-407E-A947-70E740481C1C}">
                <a14:useLocalDpi xmlns:a14="http://schemas.microsoft.com/office/drawing/2010/main" val="0"/>
              </a:ext>
            </a:extLst>
          </a:blip>
          <a:srcRect t="38095"/>
          <a:stretch/>
        </p:blipFill>
        <p:spPr>
          <a:xfrm>
            <a:off x="333829" y="159658"/>
            <a:ext cx="11640457" cy="6698342"/>
          </a:xfrm>
          <a:prstGeom prst="rect">
            <a:avLst/>
          </a:prstGeom>
          <a:effectLst>
            <a:softEdge rad="127000"/>
          </a:effectLst>
        </p:spPr>
      </p:pic>
      <p:sp>
        <p:nvSpPr>
          <p:cNvPr id="6" name="TextBox 5">
            <a:extLst>
              <a:ext uri="{FF2B5EF4-FFF2-40B4-BE49-F238E27FC236}">
                <a16:creationId xmlns:a16="http://schemas.microsoft.com/office/drawing/2014/main" id="{BAD3A416-58BF-E332-9209-DFBCC68D07D7}"/>
              </a:ext>
            </a:extLst>
          </p:cNvPr>
          <p:cNvSpPr txBox="1"/>
          <p:nvPr/>
        </p:nvSpPr>
        <p:spPr>
          <a:xfrm>
            <a:off x="747487" y="913434"/>
            <a:ext cx="5602514" cy="707886"/>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chemeClr val="bg1"/>
                </a:solidFill>
                <a:effectLst/>
                <a:latin typeface="Calibri" panose="020F0502020204030204" pitchFamily="34" charset="0"/>
                <a:cs typeface="Calibri" panose="020F0502020204030204" pitchFamily="34" charset="0"/>
              </a:rPr>
              <a:t>What is the average runtime of movies released in different months?</a:t>
            </a:r>
            <a:endParaRPr lang="en-US" sz="2000" b="1"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graphicFrame>
        <p:nvGraphicFramePr>
          <p:cNvPr id="7" name="Chart 6">
            <a:extLst>
              <a:ext uri="{FF2B5EF4-FFF2-40B4-BE49-F238E27FC236}">
                <a16:creationId xmlns:a16="http://schemas.microsoft.com/office/drawing/2014/main" id="{7EA5384C-BC32-AE81-E89A-03EB437B9473}"/>
              </a:ext>
            </a:extLst>
          </p:cNvPr>
          <p:cNvGraphicFramePr>
            <a:graphicFrameLocks/>
          </p:cNvGraphicFramePr>
          <p:nvPr>
            <p:extLst>
              <p:ext uri="{D42A27DB-BD31-4B8C-83A1-F6EECF244321}">
                <p14:modId xmlns:p14="http://schemas.microsoft.com/office/powerpoint/2010/main" val="2798368328"/>
              </p:ext>
            </p:extLst>
          </p:nvPr>
        </p:nvGraphicFramePr>
        <p:xfrm>
          <a:off x="914400" y="2010117"/>
          <a:ext cx="4473526" cy="363242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499C4DF-49EF-DC0D-4937-D4367DF7278F}"/>
              </a:ext>
            </a:extLst>
          </p:cNvPr>
          <p:cNvSpPr txBox="1"/>
          <p:nvPr/>
        </p:nvSpPr>
        <p:spPr>
          <a:xfrm>
            <a:off x="6093656" y="1413570"/>
            <a:ext cx="6098344" cy="400110"/>
          </a:xfrm>
          <a:prstGeom prst="rect">
            <a:avLst/>
          </a:prstGeom>
          <a:noFill/>
        </p:spPr>
        <p:txBody>
          <a:bodyPr wrap="square">
            <a:spAutoFit/>
          </a:bodyPr>
          <a:lstStyle/>
          <a:p>
            <a:pPr marL="685800" indent="-685800">
              <a:buFont typeface="Wingdings" panose="05000000000000000000" pitchFamily="2" charset="2"/>
              <a:buChar char="q"/>
            </a:pPr>
            <a:r>
              <a:rPr lang="en-US" sz="2000" b="1" i="0" u="none" strike="noStrike" dirty="0">
                <a:solidFill>
                  <a:schemeClr val="bg1"/>
                </a:solidFill>
                <a:effectLst/>
                <a:latin typeface="Calibri" panose="020F0502020204030204" pitchFamily="34" charset="0"/>
                <a:cs typeface="Calibri" panose="020F0502020204030204" pitchFamily="34" charset="0"/>
              </a:rPr>
              <a:t>What is the most common genre on Netflix?</a:t>
            </a:r>
            <a:endParaRPr lang="en-US" sz="2000" b="1" dirty="0">
              <a:solidFill>
                <a:schemeClr val="bg1"/>
              </a:solidFill>
              <a:latin typeface="Calibri" panose="020F0502020204030204" pitchFamily="34" charset="0"/>
              <a:cs typeface="Calibri" panose="020F0502020204030204" pitchFamily="34" charset="0"/>
            </a:endParaRPr>
          </a:p>
        </p:txBody>
      </p:sp>
      <p:graphicFrame>
        <p:nvGraphicFramePr>
          <p:cNvPr id="9" name="Chart 8">
            <a:extLst>
              <a:ext uri="{FF2B5EF4-FFF2-40B4-BE49-F238E27FC236}">
                <a16:creationId xmlns:a16="http://schemas.microsoft.com/office/drawing/2014/main" id="{F88544E2-29B2-79C1-F062-C2224268BEFA}"/>
              </a:ext>
            </a:extLst>
          </p:cNvPr>
          <p:cNvGraphicFramePr>
            <a:graphicFrameLocks/>
          </p:cNvGraphicFramePr>
          <p:nvPr>
            <p:extLst>
              <p:ext uri="{D42A27DB-BD31-4B8C-83A1-F6EECF244321}">
                <p14:modId xmlns:p14="http://schemas.microsoft.com/office/powerpoint/2010/main" val="1090045890"/>
              </p:ext>
            </p:extLst>
          </p:nvPr>
        </p:nvGraphicFramePr>
        <p:xfrm>
          <a:off x="6350001" y="2406150"/>
          <a:ext cx="5213642" cy="3276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29510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310</TotalTime>
  <Words>397</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Algerian</vt:lpstr>
      <vt:lpstr>Arial</vt:lpstr>
      <vt:lpstr>Arial Black</vt:lpstr>
      <vt:lpstr>Calibri</vt:lpstr>
      <vt:lpstr>Calibri Light</vt:lpstr>
      <vt:lpstr>Google Sans</vt:lpstr>
      <vt:lpstr>Ink Free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Prasad</dc:creator>
  <cp:lastModifiedBy>Satish Prasad</cp:lastModifiedBy>
  <cp:revision>4</cp:revision>
  <dcterms:created xsi:type="dcterms:W3CDTF">2024-01-02T11:54:37Z</dcterms:created>
  <dcterms:modified xsi:type="dcterms:W3CDTF">2024-01-27T14:40:06Z</dcterms:modified>
</cp:coreProperties>
</file>